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34" autoAdjust="0"/>
    <p:restoredTop sz="94660"/>
  </p:normalViewPr>
  <p:slideViewPr>
    <p:cSldViewPr>
      <p:cViewPr varScale="1">
        <p:scale>
          <a:sx n="87" d="100"/>
          <a:sy n="87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DE2F-45AF-425A-84BE-B542A6F41869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A32-1A2B-4EF8-8B76-135FCE875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DE2F-45AF-425A-84BE-B542A6F41869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A32-1A2B-4EF8-8B76-135FCE875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DE2F-45AF-425A-84BE-B542A6F41869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A32-1A2B-4EF8-8B76-135FCE875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DE2F-45AF-425A-84BE-B542A6F41869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A32-1A2B-4EF8-8B76-135FCE875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DE2F-45AF-425A-84BE-B542A6F41869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A32-1A2B-4EF8-8B76-135FCE875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DE2F-45AF-425A-84BE-B542A6F41869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A32-1A2B-4EF8-8B76-135FCE875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DE2F-45AF-425A-84BE-B542A6F41869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A32-1A2B-4EF8-8B76-135FCE875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DE2F-45AF-425A-84BE-B542A6F41869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A32-1A2B-4EF8-8B76-135FCE875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DE2F-45AF-425A-84BE-B542A6F41869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A32-1A2B-4EF8-8B76-135FCE875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DE2F-45AF-425A-84BE-B542A6F41869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A32-1A2B-4EF8-8B76-135FCE875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DE2F-45AF-425A-84BE-B542A6F41869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A32-1A2B-4EF8-8B76-135FCE875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FDE2F-45AF-425A-84BE-B542A6F41869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FA32-1A2B-4EF8-8B76-135FCE875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tudent\Desktop\sw\mathclub\fractalppt\Julia%20Set%20Fractal%20Zoom%20%5bwww.keepvid.com%5d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tudent\Desktop\sw\mathclub\fractalppt\Into%20the%20Heart%20of%20the%20Mandelbulb%20%5bwww.keepvid.com%5d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Fractals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tribute to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Benoît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Mandelbrot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(1924-2010)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553200"/>
            <a:ext cx="1854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Math Club 11/01/2010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Formula for dimension: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600200" y="2286000"/>
          <a:ext cx="5711536" cy="971550"/>
        </p:xfrm>
        <a:graphic>
          <a:graphicData uri="http://schemas.openxmlformats.org/presentationml/2006/ole">
            <p:oleObj spid="_x0000_s24579" name="Equation" r:id="rId3" imgW="2463480" imgH="41904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905000" y="3810000"/>
            <a:ext cx="990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5029200"/>
            <a:ext cx="990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1"/>
            <a:endCxn id="8" idx="3"/>
          </p:cNvCxnSpPr>
          <p:nvPr/>
        </p:nvCxnSpPr>
        <p:spPr>
          <a:xfrm rot="10800000" flipH="1">
            <a:off x="1905000" y="54864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0"/>
            <a:endCxn id="8" idx="2"/>
          </p:cNvCxnSpPr>
          <p:nvPr/>
        </p:nvCxnSpPr>
        <p:spPr>
          <a:xfrm rot="16200000" flipH="1">
            <a:off x="1943100" y="5486400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0" y="6172200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= log(4)/log(2) = 2</a:t>
            </a:r>
            <a:endParaRPr lang="en-US" dirty="0"/>
          </a:p>
        </p:txBody>
      </p:sp>
      <p:pic>
        <p:nvPicPr>
          <p:cNvPr id="12" name="Picture 2" descr="http://images4.wikia.nocookie.net/__cb20060712203634/uncyclopedia/images/thumb/0/01/TinyRubik%27s.png/120px-TinyRubik%27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733800"/>
            <a:ext cx="777304" cy="822647"/>
          </a:xfrm>
          <a:prstGeom prst="rect">
            <a:avLst/>
          </a:prstGeom>
          <a:noFill/>
        </p:spPr>
      </p:pic>
      <p:pic>
        <p:nvPicPr>
          <p:cNvPr id="13" name="Picture 4" descr="http://www.masterthecube.com/2x2Ea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953000"/>
            <a:ext cx="1143000" cy="114004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57800" y="6172200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= log(8)/log(2) =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Koch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572000"/>
            <a:ext cx="5257800" cy="2133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is the dimension?</a:t>
            </a:r>
          </a:p>
          <a:p>
            <a:r>
              <a:rPr lang="en-US" sz="2000" dirty="0" smtClean="0"/>
              <a:t>Each piece is split into 4 pieces</a:t>
            </a:r>
          </a:p>
          <a:p>
            <a:r>
              <a:rPr lang="en-US" sz="2000" dirty="0" smtClean="0"/>
              <a:t>Each piece is smaller by factor of 3</a:t>
            </a:r>
          </a:p>
          <a:p>
            <a:r>
              <a:rPr lang="en-US" sz="2000" dirty="0" smtClean="0"/>
              <a:t>Dimension = log(4)/log(3) ≈ 1.26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066800"/>
            <a:ext cx="30051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6120093" y="6343650"/>
          <a:ext cx="3023907" cy="514350"/>
        </p:xfrm>
        <a:graphic>
          <a:graphicData uri="http://schemas.openxmlformats.org/presentationml/2006/ole">
            <p:oleObj spid="_x0000_s47106" name="Equation" r:id="rId4" imgW="24634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tudent\Desktop\680px-Sierpinski_triangle_evolutio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4074" y="762000"/>
            <a:ext cx="3019926" cy="5715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5257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dimension?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triangle becomes 3 smaller triangles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triangle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smaller by factor of 2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Dimension = log(3)/log(2) ≈ 1.58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6119813" y="6343650"/>
          <a:ext cx="3024187" cy="514350"/>
        </p:xfrm>
        <a:graphic>
          <a:graphicData uri="http://schemas.openxmlformats.org/presentationml/2006/ole">
            <p:oleObj spid="_x0000_s48130" name="Equation" r:id="rId4" imgW="2463480" imgH="41904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Sierpinski</a:t>
            </a:r>
            <a:r>
              <a:rPr lang="en-US" dirty="0" smtClean="0"/>
              <a:t> Triangle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Cantor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is the dimension?</a:t>
            </a:r>
          </a:p>
          <a:p>
            <a:r>
              <a:rPr lang="en-US" sz="2000" dirty="0" smtClean="0"/>
              <a:t>2 pieces, each smaller by factor of 3</a:t>
            </a:r>
          </a:p>
          <a:p>
            <a:r>
              <a:rPr lang="en-US" sz="2000" dirty="0" smtClean="0"/>
              <a:t>Dimension = log(2)/log(3) ≈ 0.63</a:t>
            </a:r>
            <a:endParaRPr lang="en-US" sz="2000" dirty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69437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Vicsek</a:t>
            </a:r>
            <a:r>
              <a:rPr lang="en-US" dirty="0" smtClean="0"/>
              <a:t> Fractal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is the dimension?</a:t>
            </a:r>
          </a:p>
          <a:p>
            <a:r>
              <a:rPr lang="en-US" sz="2000" dirty="0" smtClean="0"/>
              <a:t>A cross becomes 5 crosses</a:t>
            </a:r>
          </a:p>
          <a:p>
            <a:r>
              <a:rPr lang="en-US" sz="2000" dirty="0" smtClean="0"/>
              <a:t>Each cross is 3 times smaller</a:t>
            </a:r>
          </a:p>
          <a:p>
            <a:r>
              <a:rPr lang="en-US" sz="2000" dirty="0" smtClean="0"/>
              <a:t>Dimension = log(5)/log(3) ≈ 1.46</a:t>
            </a:r>
            <a:endParaRPr lang="en-US" sz="20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400800" cy="145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Menger</a:t>
            </a:r>
            <a:r>
              <a:rPr lang="en-US" dirty="0" smtClean="0"/>
              <a:t> Sponge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03637"/>
            <a:ext cx="8229600" cy="2163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is the dimension?</a:t>
            </a:r>
          </a:p>
          <a:p>
            <a:r>
              <a:rPr lang="en-US" sz="2000" dirty="0" smtClean="0"/>
              <a:t>Cube becomes 20 cubes, each 3 times smaller</a:t>
            </a:r>
          </a:p>
          <a:p>
            <a:r>
              <a:rPr lang="en-US" sz="2000" dirty="0" smtClean="0"/>
              <a:t>Dimension = log(20)/log(3) ≈ 2.73</a:t>
            </a:r>
            <a:endParaRPr lang="en-US" sz="2000" dirty="0"/>
          </a:p>
        </p:txBody>
      </p:sp>
      <p:pic>
        <p:nvPicPr>
          <p:cNvPr id="51202" name="Picture 2" descr="File:Menger sponge (Level 1-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553200" cy="186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ulia Set Fractal Zoom [www.keepvid.com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381000"/>
            <a:ext cx="79248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to the Heart of the Mandelbulb [www.keepvid.com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304800"/>
            <a:ext cx="8153400" cy="611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fractal?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fractal is a shape that is self-similar (small parts of a fractal look like the 	whole fractal)</a:t>
            </a:r>
          </a:p>
          <a:p>
            <a:r>
              <a:rPr lang="en-US" sz="2000" dirty="0" smtClean="0"/>
              <a:t>Usually a fractal has finite area but infinite perimeter</a:t>
            </a:r>
            <a:endParaRPr lang="en-US" sz="2000" dirty="0"/>
          </a:p>
        </p:txBody>
      </p:sp>
      <p:pic>
        <p:nvPicPr>
          <p:cNvPr id="1028" name="Picture 4" descr="http://upload.wikimedia.org/wikipedia/commons/1/15/Mandel_zoom_10_to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7432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whole Mandelbrot s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2741246" cy="1752600"/>
          </a:xfrm>
          <a:prstGeom prst="rect">
            <a:avLst/>
          </a:prstGeom>
          <a:noFill/>
        </p:spPr>
      </p:pic>
      <p:pic>
        <p:nvPicPr>
          <p:cNvPr id="15364" name="Picture 4" descr="Mandelbrot zoomed 6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018082"/>
            <a:ext cx="2698262" cy="1725118"/>
          </a:xfrm>
          <a:prstGeom prst="rect">
            <a:avLst/>
          </a:prstGeom>
          <a:noFill/>
        </p:spPr>
      </p:pic>
      <p:pic>
        <p:nvPicPr>
          <p:cNvPr id="15366" name="Picture 6" descr="Mandelbrot Zoomed 100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733800"/>
            <a:ext cx="2741246" cy="1752600"/>
          </a:xfrm>
          <a:prstGeom prst="rect">
            <a:avLst/>
          </a:prstGeom>
          <a:noFill/>
        </p:spPr>
      </p:pic>
      <p:pic>
        <p:nvPicPr>
          <p:cNvPr id="15368" name="Picture 8" descr="Mandelbrot Zoomed 2000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733800"/>
            <a:ext cx="2741246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5791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Mandelbrot 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Koch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2578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simple problem:</a:t>
            </a:r>
          </a:p>
          <a:p>
            <a:pPr lvl="1"/>
            <a:r>
              <a:rPr lang="en-US" sz="1600" dirty="0" smtClean="0"/>
              <a:t>How many line segments are in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smtClean="0"/>
              <a:t>K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has 1 segment</a:t>
            </a:r>
          </a:p>
          <a:p>
            <a:pPr lvl="1"/>
            <a:r>
              <a:rPr lang="en-US" sz="1600" dirty="0" smtClean="0"/>
              <a:t>K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has 4 segments</a:t>
            </a:r>
          </a:p>
          <a:p>
            <a:pPr lvl="1"/>
            <a:r>
              <a:rPr lang="en-US" sz="1600" dirty="0" smtClean="0"/>
              <a:t>K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has 16 segments</a:t>
            </a:r>
          </a:p>
          <a:p>
            <a:pPr lvl="1"/>
            <a:r>
              <a:rPr lang="en-US" sz="1600" dirty="0" smtClean="0"/>
              <a:t>K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 has 4 times as many as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n</a:t>
            </a:r>
            <a:endParaRPr lang="en-US" sz="1600" baseline="-25000" dirty="0" smtClean="0"/>
          </a:p>
          <a:p>
            <a:pPr lvl="1"/>
            <a:r>
              <a:rPr lang="en-US" sz="1600" dirty="0" smtClean="0"/>
              <a:t>Therefore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 has 4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 segments.</a:t>
            </a:r>
            <a:endParaRPr lang="en-US" sz="1600" baseline="-25000" dirty="0" smtClean="0"/>
          </a:p>
          <a:p>
            <a:pPr>
              <a:buNone/>
            </a:pPr>
            <a:endParaRPr lang="en-US" sz="2000" baseline="30000" dirty="0" smtClean="0"/>
          </a:p>
          <a:p>
            <a:r>
              <a:rPr lang="en-US" sz="2000" dirty="0" smtClean="0"/>
              <a:t>Another simple problem:</a:t>
            </a:r>
          </a:p>
          <a:p>
            <a:pPr lvl="1"/>
            <a:r>
              <a:rPr lang="en-US" sz="1600" dirty="0" smtClean="0"/>
              <a:t>What is the length of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smtClean="0"/>
              <a:t>K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is 1 unit long</a:t>
            </a:r>
          </a:p>
          <a:p>
            <a:pPr lvl="1"/>
            <a:r>
              <a:rPr lang="en-US" sz="1600" dirty="0" smtClean="0"/>
              <a:t>A segment in K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 is 1/3 as long as one in K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Therefore a segment in </a:t>
            </a:r>
            <a:r>
              <a:rPr lang="en-US" sz="1600" dirty="0" err="1" smtClean="0"/>
              <a:t>K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 has length (1/3)</a:t>
            </a:r>
            <a:r>
              <a:rPr lang="en-US" sz="1600" baseline="30000" dirty="0" smtClean="0"/>
              <a:t>n</a:t>
            </a:r>
          </a:p>
          <a:p>
            <a:pPr lvl="1"/>
            <a:r>
              <a:rPr lang="en-US" sz="1600" dirty="0" err="1" smtClean="0"/>
              <a:t>K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 has 4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 segments</a:t>
            </a:r>
          </a:p>
          <a:p>
            <a:pPr lvl="1"/>
            <a:r>
              <a:rPr lang="en-US" sz="1600" dirty="0" smtClean="0"/>
              <a:t>Length of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 = 4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 * (1/3)</a:t>
            </a:r>
            <a:r>
              <a:rPr lang="en-US" sz="1600" baseline="30000" dirty="0" smtClean="0"/>
              <a:t>n</a:t>
            </a:r>
            <a:endParaRPr lang="en-US" sz="800" baseline="30000" dirty="0" smtClean="0"/>
          </a:p>
          <a:p>
            <a:pPr lvl="1"/>
            <a:r>
              <a:rPr lang="en-US" sz="1600" dirty="0" smtClean="0"/>
              <a:t>Which is equal to (4/3)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981200"/>
            <a:ext cx="30051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Sierpinski</a:t>
            </a:r>
            <a:r>
              <a:rPr lang="en-US" dirty="0" smtClean="0"/>
              <a:t>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Problem:</a:t>
            </a:r>
          </a:p>
          <a:p>
            <a:pPr lvl="1"/>
            <a:r>
              <a:rPr lang="en-US" sz="1600" dirty="0" smtClean="0"/>
              <a:t>How many black triangles are in 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smtClean="0"/>
              <a:t>1 triangle in S</a:t>
            </a:r>
            <a:r>
              <a:rPr lang="en-US" sz="1600" baseline="-25000" dirty="0" smtClean="0"/>
              <a:t>0</a:t>
            </a:r>
          </a:p>
          <a:p>
            <a:pPr lvl="1"/>
            <a:r>
              <a:rPr lang="en-US" sz="1600" dirty="0" smtClean="0"/>
              <a:t>3 black triangles in S</a:t>
            </a:r>
            <a:r>
              <a:rPr lang="en-US" sz="1600" baseline="-25000" dirty="0" smtClean="0"/>
              <a:t>1</a:t>
            </a:r>
          </a:p>
          <a:p>
            <a:pPr lvl="1"/>
            <a:r>
              <a:rPr lang="en-US" sz="1600" dirty="0" smtClean="0"/>
              <a:t>S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 has 3 times more triangles than 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</a:t>
            </a:r>
            <a:endParaRPr lang="en-US" sz="1600" baseline="-25000" dirty="0" smtClean="0"/>
          </a:p>
          <a:p>
            <a:pPr lvl="1"/>
            <a:r>
              <a:rPr lang="en-US" sz="1600" dirty="0" smtClean="0"/>
              <a:t>So 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 has 3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 triangles.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Another problem:</a:t>
            </a:r>
          </a:p>
          <a:p>
            <a:pPr lvl="1"/>
            <a:r>
              <a:rPr lang="en-US" sz="1600" dirty="0" smtClean="0"/>
              <a:t>What is the area of 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smtClean="0"/>
              <a:t>S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has an area of 1</a:t>
            </a:r>
          </a:p>
          <a:p>
            <a:pPr lvl="1"/>
            <a:r>
              <a:rPr lang="en-US" sz="1600" dirty="0" smtClean="0"/>
              <a:t>Each time, 1/4 of the area is removed</a:t>
            </a:r>
          </a:p>
          <a:p>
            <a:pPr lvl="1"/>
            <a:r>
              <a:rPr lang="en-US" sz="1600" dirty="0" smtClean="0"/>
              <a:t>So area of S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 equals 3/4 * 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</a:t>
            </a:r>
            <a:endParaRPr lang="en-US" sz="1600" baseline="-25000" dirty="0" smtClean="0"/>
          </a:p>
          <a:p>
            <a:pPr lvl="1"/>
            <a:r>
              <a:rPr lang="en-US" sz="1600" dirty="0" err="1" smtClean="0"/>
              <a:t>S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 has area of (3/4)</a:t>
            </a:r>
            <a:r>
              <a:rPr lang="en-US" sz="1600" baseline="30000" dirty="0" smtClean="0"/>
              <a:t>n</a:t>
            </a:r>
          </a:p>
        </p:txBody>
      </p:sp>
      <p:pic>
        <p:nvPicPr>
          <p:cNvPr id="17415" name="Picture 7" descr="C:\Users\Student\Desktop\680px-Sierpinski_triangle_evolutio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990600"/>
            <a:ext cx="210552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WeierstrassFunction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572375" cy="4810125"/>
          </a:xfrm>
          <a:prstGeom prst="rect">
            <a:avLst/>
          </a:prstGeom>
          <a:noFill/>
        </p:spPr>
      </p:pic>
      <p:pic>
        <p:nvPicPr>
          <p:cNvPr id="19460" name="Picture 4" descr="f(x)= \sum_{n=0} ^\infty a^n \cos(b^n \pi x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04800"/>
            <a:ext cx="2859932" cy="685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6248400"/>
            <a:ext cx="508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Weierstrass</a:t>
            </a:r>
            <a:r>
              <a:rPr lang="en-US" dirty="0" smtClean="0"/>
              <a:t> function: even functions can be fractals!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1828800"/>
            <a:ext cx="3200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00" y="167640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 = 1: Line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28194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3124200"/>
            <a:ext cx="229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 = 2: Square</a:t>
            </a:r>
            <a:endParaRPr lang="en-US" dirty="0"/>
          </a:p>
        </p:txBody>
      </p:sp>
      <p:pic>
        <p:nvPicPr>
          <p:cNvPr id="20484" name="Picture 4" descr="http://www.crazyauntpurl.com/images/blog/square-watermelon.jpg"/>
          <p:cNvPicPr>
            <a:picLocks noChangeAspect="1" noChangeArrowheads="1"/>
          </p:cNvPicPr>
          <p:nvPr/>
        </p:nvPicPr>
        <p:blipFill>
          <a:blip r:embed="rId2"/>
          <a:srcRect t="24792"/>
          <a:stretch>
            <a:fillRect/>
          </a:stretch>
        </p:blipFill>
        <p:spPr bwMode="auto">
          <a:xfrm>
            <a:off x="1066800" y="4267200"/>
            <a:ext cx="2514600" cy="18492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49389" y="4953000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 = 3: Cube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why?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Why is a square 2-dimensional and a cube 3-dimensional?</a:t>
            </a:r>
            <a:endParaRPr kumimoji="0" lang="en-US" sz="1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286000"/>
            <a:ext cx="152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4343400"/>
            <a:ext cx="152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 rot="10800000" flipH="1">
            <a:off x="685800" y="5067300"/>
            <a:ext cx="152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  <a:endCxn id="5" idx="2"/>
          </p:cNvCxnSpPr>
          <p:nvPr/>
        </p:nvCxnSpPr>
        <p:spPr>
          <a:xfrm rot="16200000" flipH="1">
            <a:off x="723900" y="5067300"/>
            <a:ext cx="1447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0800" y="2667000"/>
            <a:ext cx="1566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square</a:t>
            </a:r>
          </a:p>
          <a:p>
            <a:r>
              <a:rPr lang="en-US" dirty="0" smtClean="0"/>
              <a:t>Side length =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4724400"/>
            <a:ext cx="174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squares</a:t>
            </a:r>
          </a:p>
          <a:p>
            <a:r>
              <a:rPr lang="en-US" dirty="0" smtClean="0"/>
              <a:t>Side length = 0.5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3657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square can be broken down into 4 identical pieces with a magnification of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for cubes</a:t>
            </a:r>
            <a:endParaRPr lang="en-US" dirty="0"/>
          </a:p>
        </p:txBody>
      </p:sp>
      <p:pic>
        <p:nvPicPr>
          <p:cNvPr id="22530" name="Picture 2" descr="http://images4.wikia.nocookie.net/__cb20060712203634/uncyclopedia/images/thumb/0/01/TinyRubik%27s.png/120px-TinyRubik%27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57400"/>
            <a:ext cx="1143000" cy="1209676"/>
          </a:xfrm>
          <a:prstGeom prst="rect">
            <a:avLst/>
          </a:prstGeom>
          <a:noFill/>
        </p:spPr>
      </p:pic>
      <p:pic>
        <p:nvPicPr>
          <p:cNvPr id="22532" name="Picture 4" descr="http://www.masterthecube.com/2x2E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1680743" cy="167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2209800"/>
            <a:ext cx="1566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cube</a:t>
            </a:r>
          </a:p>
          <a:p>
            <a:r>
              <a:rPr lang="en-US" dirty="0" smtClean="0"/>
              <a:t>Side length =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4802" y="4800600"/>
            <a:ext cx="174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cubes</a:t>
            </a:r>
          </a:p>
          <a:p>
            <a:r>
              <a:rPr lang="en-US" dirty="0" smtClean="0"/>
              <a:t>Side length = 0.5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581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cube can be broken down into 8 identical pieces, each with a magnification of 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461</Words>
  <Application>Microsoft Office PowerPoint</Application>
  <PresentationFormat>On-screen Show (4:3)</PresentationFormat>
  <Paragraphs>84</Paragraphs>
  <Slides>17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Fractals</vt:lpstr>
      <vt:lpstr>What is a fractal?</vt:lpstr>
      <vt:lpstr>Slide 3</vt:lpstr>
      <vt:lpstr>Koch Curve</vt:lpstr>
      <vt:lpstr>Sierpinski Triangle</vt:lpstr>
      <vt:lpstr>Slide 6</vt:lpstr>
      <vt:lpstr>Dimensions</vt:lpstr>
      <vt:lpstr>But why?</vt:lpstr>
      <vt:lpstr>Now for cubes</vt:lpstr>
      <vt:lpstr>Calculating Dimension</vt:lpstr>
      <vt:lpstr>Koch Curve</vt:lpstr>
      <vt:lpstr>Sierpinski Triangle</vt:lpstr>
      <vt:lpstr>Cantor Set</vt:lpstr>
      <vt:lpstr>Vicsek Fractal</vt:lpstr>
      <vt:lpstr>Menger Sponge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Fractals</dc:title>
  <dc:creator>Student</dc:creator>
  <cp:lastModifiedBy>Student</cp:lastModifiedBy>
  <cp:revision>106</cp:revision>
  <dcterms:created xsi:type="dcterms:W3CDTF">2010-10-27T02:36:21Z</dcterms:created>
  <dcterms:modified xsi:type="dcterms:W3CDTF">2010-10-30T21:20:09Z</dcterms:modified>
</cp:coreProperties>
</file>