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330"/>
    <a:srgbClr val="00CC00"/>
    <a:srgbClr val="0C7CD2"/>
    <a:srgbClr val="1F7EE7"/>
    <a:srgbClr val="AE1517"/>
    <a:srgbClr val="CC0000"/>
    <a:srgbClr val="758C3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5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0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4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63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492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6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4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07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370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9926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0" name="Picture 26" descr="fsd dsljfzeêfs$fs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C885A7DB-B98F-4569-A49A-4AA6D5BA2779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69" name="Picture 21" descr="fez 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5288" y="4508500"/>
            <a:ext cx="7849120" cy="202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tIns="180000" rIns="180000" bIns="180000">
            <a:spAutoFit/>
          </a:bodyPr>
          <a:lstStyle/>
          <a:p>
            <a:r>
              <a:rPr lang="fr-FR" sz="4000" b="1" dirty="0" smtClean="0">
                <a:latin typeface="Verdana" pitchFamily="34" charset="0"/>
              </a:rPr>
              <a:t>Introduction to</a:t>
            </a:r>
          </a:p>
          <a:p>
            <a:r>
              <a:rPr lang="fr-FR" sz="4000" b="1" dirty="0" smtClean="0">
                <a:latin typeface="Verdana" pitchFamily="34" charset="0"/>
              </a:rPr>
              <a:t>Multiplicative </a:t>
            </a:r>
            <a:r>
              <a:rPr lang="fr-FR" sz="4000" b="1" dirty="0" err="1" smtClean="0">
                <a:latin typeface="Verdana" pitchFamily="34" charset="0"/>
              </a:rPr>
              <a:t>Functions</a:t>
            </a:r>
            <a:endParaRPr lang="fr-FR" sz="4000" b="1" dirty="0">
              <a:latin typeface="Verdana" pitchFamily="34" charset="0"/>
            </a:endParaRPr>
          </a:p>
          <a:p>
            <a:r>
              <a:rPr lang="fr-FR" sz="2800" b="1" i="1" dirty="0" smtClean="0">
                <a:latin typeface="Verdana" pitchFamily="34" charset="0"/>
              </a:rPr>
              <a:t>Math Club 4/2/2012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40879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Verdana" pitchFamily="34" charset="0"/>
              </a:rPr>
              <a:t>Practice </a:t>
            </a:r>
            <a:r>
              <a:rPr lang="fr-FR" sz="3200" b="1" dirty="0" err="1" smtClean="0">
                <a:latin typeface="Verdana" pitchFamily="34" charset="0"/>
              </a:rPr>
              <a:t>with</a:t>
            </a:r>
            <a:r>
              <a:rPr lang="fr-FR" sz="3200" b="1" dirty="0" smtClean="0">
                <a:latin typeface="Verdana" pitchFamily="34" charset="0"/>
              </a:rPr>
              <a:t> Phi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latin typeface="Verdana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latin typeface="Cambria Math"/>
                      </a:rPr>
                      <m:t>𝝓</m:t>
                    </m:r>
                    <m:r>
                      <a:rPr lang="en-CA" sz="2000" b="1" i="1" smtClean="0"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latin typeface="Cambria Math"/>
                      </a:rPr>
                      <m:t>𝟏</m:t>
                    </m:r>
                    <m:sSup>
                      <m:sSupPr>
                        <m:ctrlPr>
                          <a:rPr lang="en-CA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en-CA" sz="2000" b="1" i="1" smtClean="0">
                            <a:latin typeface="Cambria Math"/>
                          </a:rPr>
                          <m:t>𝟖</m:t>
                        </m:r>
                      </m:sup>
                    </m:sSup>
                    <m:r>
                      <a:rPr lang="en-CA" sz="20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latin typeface="Verdana" pitchFamily="34" charset="0"/>
                  </a:rPr>
                  <a:t>Calculate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latin typeface="Cambria Math"/>
                      </a:rPr>
                      <m:t>𝝓</m:t>
                    </m:r>
                    <m:r>
                      <a:rPr lang="en-CA" sz="2000" b="1" i="1" smtClean="0"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latin typeface="Cambria Math"/>
                      </a:rPr>
                      <m:t>𝟔𝟖𝟎𝟎𝟎𝟎𝟎</m:t>
                    </m:r>
                    <m:r>
                      <a:rPr lang="en-CA" sz="20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5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3932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latin typeface="Verdana" pitchFamily="34" charset="0"/>
              </a:rPr>
              <a:t>Euler’s</a:t>
            </a:r>
            <a:r>
              <a:rPr lang="fr-FR" sz="3200" b="1" dirty="0" smtClean="0">
                <a:latin typeface="Verdana" pitchFamily="34" charset="0"/>
              </a:rPr>
              <a:t> </a:t>
            </a:r>
            <a:r>
              <a:rPr lang="fr-FR" sz="3200" b="1" dirty="0" err="1" smtClean="0">
                <a:latin typeface="Verdana" pitchFamily="34" charset="0"/>
              </a:rPr>
              <a:t>Theorem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don’t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have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any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factors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in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common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,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then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𝝓</m:t>
                        </m:r>
                        <m:d>
                          <m:dPr>
                            <m:ctrlPr>
                              <a:rPr lang="en-CA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</m:d>
                      </m:sup>
                    </m:sSup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(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𝒎𝒐𝒅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latin typeface="Verdana" pitchFamily="34" charset="0"/>
                  </a:rPr>
                  <a:t>For instance, </a:t>
                </a:r>
                <a:r>
                  <a:rPr lang="fr-FR" sz="2000" b="1" dirty="0" err="1" smtClean="0">
                    <a:latin typeface="Verdana" pitchFamily="34" charset="0"/>
                  </a:rPr>
                  <a:t>since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latin typeface="Cambria Math"/>
                      </a:rPr>
                      <m:t>𝝓</m:t>
                    </m:r>
                    <m:d>
                      <m:dPr>
                        <m:ctrlPr>
                          <a:rPr lang="en-CA" sz="2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sz="2000" b="1" i="1" smtClean="0">
                            <a:latin typeface="Cambria Math"/>
                          </a:rPr>
                          <m:t>𝟏𝟐</m:t>
                        </m:r>
                      </m:e>
                    </m:d>
                    <m:r>
                      <a:rPr lang="en-CA" sz="2000" b="1" i="1" smtClean="0"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latin typeface="Cambria Math"/>
                      </a:rPr>
                      <m:t>𝟒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,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has a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remainder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1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when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divided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by 12.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1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4102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latin typeface="Verdana" pitchFamily="34" charset="0"/>
              </a:rPr>
              <a:t>Easy</a:t>
            </a:r>
            <a:r>
              <a:rPr lang="fr-FR" sz="3200" b="1" dirty="0" smtClean="0">
                <a:latin typeface="Verdana" pitchFamily="34" charset="0"/>
              </a:rPr>
              <a:t> </a:t>
            </a:r>
            <a:r>
              <a:rPr lang="fr-FR" sz="3200" b="1" dirty="0" err="1" smtClean="0">
                <a:latin typeface="Verdana" pitchFamily="34" charset="0"/>
              </a:rPr>
              <a:t>Problem</a:t>
            </a:r>
            <a:r>
              <a:rPr lang="fr-FR" sz="3200" b="1" dirty="0" smtClean="0">
                <a:latin typeface="Verdana" pitchFamily="34" charset="0"/>
              </a:rPr>
              <a:t> #3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latin typeface="Verdana" pitchFamily="34" charset="0"/>
                  </a:rPr>
                  <a:t>Find the last five digits of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CA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latin typeface="Cambria Math"/>
                          </a:rPr>
                          <m:t>𝟏</m:t>
                        </m:r>
                      </m:e>
                      <m:sup>
                        <m:r>
                          <a:rPr lang="en-CA" sz="2000" b="1" i="1" smtClean="0">
                            <a:latin typeface="Cambria Math"/>
                          </a:rPr>
                          <m:t>𝟔𝟖𝟎𝟎𝟎𝟎𝟎</m:t>
                        </m:r>
                      </m:sup>
                    </m:sSup>
                  </m:oMath>
                </a14:m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Hint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: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want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to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find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𝟔𝟖𝟎𝟎𝟎𝟎𝟎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mod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Hint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: Use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Euler’s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theorem</a:t>
                </a:r>
                <a:r>
                  <a:rPr lang="fr-FR" sz="2000" b="1" dirty="0">
                    <a:latin typeface="Verdana" pitchFamily="34" charset="0"/>
                  </a:rPr>
                  <a:t>: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𝝓</m:t>
                        </m:r>
                        <m:d>
                          <m:dPr>
                            <m:ctrlPr>
                              <a:rPr lang="en-CA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sSup>
                              <m:sSupPr>
                                <m:ctrlPr>
                                  <a:rPr lang="en-CA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CA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  <m:sup>
                                <m:r>
                                  <a:rPr lang="en-CA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sup>
                            </m:sSup>
                          </m:e>
                        </m:d>
                      </m:sup>
                    </m:sSup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𝒎𝒐𝒅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8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42578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latin typeface="Verdana" pitchFamily="34" charset="0"/>
              </a:rPr>
              <a:t>What’s</a:t>
            </a:r>
            <a:r>
              <a:rPr lang="fr-FR" sz="3200" b="1" dirty="0" smtClean="0">
                <a:latin typeface="Verdana" pitchFamily="34" charset="0"/>
              </a:rPr>
              <a:t> the point?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How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many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are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there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6800000?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What’s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sum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6800000?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What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are the last five digits of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𝟔𝟖𝟎𝟎𝟎𝟎𝟎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?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latin typeface="Verdana" pitchFamily="34" charset="0"/>
                  </a:rPr>
                  <a:t>…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 smtClean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With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multiplicative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functions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,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can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solve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these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problems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, and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many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many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more!</a:t>
                </a:r>
                <a:endParaRPr lang="fr-FR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79271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latin typeface="Verdana" pitchFamily="34" charset="0"/>
              </a:rPr>
              <a:t>What</a:t>
            </a:r>
            <a:r>
              <a:rPr lang="fr-FR" sz="3200" b="1" dirty="0" smtClean="0">
                <a:latin typeface="Verdana" pitchFamily="34" charset="0"/>
              </a:rPr>
              <a:t> </a:t>
            </a:r>
            <a:r>
              <a:rPr lang="fr-FR" sz="3200" b="1" dirty="0" err="1" smtClean="0">
                <a:latin typeface="Verdana" pitchFamily="34" charset="0"/>
              </a:rPr>
              <a:t>is</a:t>
            </a:r>
            <a:r>
              <a:rPr lang="fr-FR" sz="3200" b="1" dirty="0" smtClean="0">
                <a:latin typeface="Verdana" pitchFamily="34" charset="0"/>
              </a:rPr>
              <a:t> a multiplicative </a:t>
            </a:r>
            <a:r>
              <a:rPr lang="fr-FR" sz="3200" b="1" dirty="0" err="1" smtClean="0">
                <a:latin typeface="Verdana" pitchFamily="34" charset="0"/>
              </a:rPr>
              <a:t>function</a:t>
            </a:r>
            <a:r>
              <a:rPr lang="fr-FR" sz="3200" b="1" dirty="0">
                <a:latin typeface="Verdana" pitchFamily="34" charset="0"/>
              </a:rPr>
              <a:t>?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A multiplicative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function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an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integer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function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where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for all </a:t>
                </a:r>
                <a:r>
                  <a:rPr lang="fr-FR" sz="2000" b="1" u="sng" dirty="0" err="1" smtClean="0">
                    <a:solidFill>
                      <a:schemeClr val="tx1"/>
                    </a:solidFill>
                    <a:latin typeface="Verdana" pitchFamily="34" charset="0"/>
                  </a:rPr>
                  <a:t>coprime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𝒎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𝒎𝒏</m:t>
                        </m:r>
                      </m:e>
                    </m:d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</m:d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2000" b="1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(note: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might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not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work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if m and n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share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some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common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)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For instance, 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identity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function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multiplicative.</a:t>
                </a:r>
                <a:endParaRPr lang="fr-FR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1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6213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Verdana" pitchFamily="34" charset="0"/>
              </a:rPr>
              <a:t>Multiplicative </a:t>
            </a:r>
            <a:r>
              <a:rPr lang="fr-FR" sz="3200" b="1" dirty="0" err="1" smtClean="0">
                <a:latin typeface="Verdana" pitchFamily="34" charset="0"/>
              </a:rPr>
              <a:t>Function</a:t>
            </a:r>
            <a:r>
              <a:rPr lang="fr-FR" sz="3200" b="1" dirty="0" smtClean="0">
                <a:latin typeface="Verdana" pitchFamily="34" charset="0"/>
              </a:rPr>
              <a:t> #1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𝒅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be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number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Then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𝒅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 multiplicative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function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Do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you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see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why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?</a:t>
                </a:r>
                <a:endParaRPr lang="fr-FR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14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6213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Verdana" pitchFamily="34" charset="0"/>
              </a:rPr>
              <a:t>Multiplicative </a:t>
            </a:r>
            <a:r>
              <a:rPr lang="fr-FR" sz="3200" b="1" dirty="0" err="1" smtClean="0">
                <a:latin typeface="Verdana" pitchFamily="34" charset="0"/>
              </a:rPr>
              <a:t>Function</a:t>
            </a:r>
            <a:r>
              <a:rPr lang="fr-FR" sz="3200" b="1" dirty="0" smtClean="0">
                <a:latin typeface="Verdana" pitchFamily="34" charset="0"/>
              </a:rPr>
              <a:t> #1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Consider the number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𝟕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If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you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multiply</a:t>
                </a:r>
                <a:r>
                  <a:rPr lang="fr-FR" sz="2000" b="1" dirty="0">
                    <a:latin typeface="Verdana" pitchFamily="34" charset="0"/>
                  </a:rPr>
                  <a:t> </a:t>
                </a:r>
                <a:r>
                  <a:rPr lang="fr-FR" sz="2000" b="1" dirty="0" smtClean="0">
                    <a:latin typeface="Verdana" pitchFamily="34" charset="0"/>
                  </a:rPr>
                  <a:t>a </a:t>
                </a:r>
                <a:r>
                  <a:rPr lang="fr-FR" sz="2000" b="1" dirty="0" err="1" smtClean="0">
                    <a:latin typeface="Verdana" pitchFamily="34" charset="0"/>
                  </a:rPr>
                  <a:t>number</a:t>
                </a:r>
                <a:r>
                  <a:rPr lang="fr-FR" sz="2000" b="1" dirty="0" smtClean="0">
                    <a:latin typeface="Verdana" pitchFamily="34" charset="0"/>
                  </a:rPr>
                  <a:t> in the first </a:t>
                </a:r>
                <a:r>
                  <a:rPr lang="fr-FR" sz="2000" b="1" dirty="0" err="1" smtClean="0">
                    <a:latin typeface="Verdana" pitchFamily="34" charset="0"/>
                  </a:rPr>
                  <a:t>list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latin typeface="Verdana" pitchFamily="34" charset="0"/>
                  </a:rPr>
                  <a:t>with</a:t>
                </a:r>
                <a:r>
                  <a:rPr lang="fr-FR" sz="2000" b="1" dirty="0" smtClean="0">
                    <a:latin typeface="Verdana" pitchFamily="34" charset="0"/>
                  </a:rPr>
                  <a:t> one in the second </a:t>
                </a:r>
                <a:r>
                  <a:rPr lang="fr-FR" sz="2000" b="1" dirty="0" err="1" smtClean="0">
                    <a:latin typeface="Verdana" pitchFamily="34" charset="0"/>
                  </a:rPr>
                  <a:t>list</a:t>
                </a:r>
                <a:r>
                  <a:rPr lang="fr-FR" sz="2000" b="1" dirty="0" smtClean="0">
                    <a:latin typeface="Verdana" pitchFamily="34" charset="0"/>
                  </a:rPr>
                  <a:t>, </a:t>
                </a:r>
                <a:r>
                  <a:rPr lang="fr-FR" sz="2000" b="1" dirty="0" err="1" smtClean="0">
                    <a:latin typeface="Verdana" pitchFamily="34" charset="0"/>
                  </a:rPr>
                  <a:t>you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latin typeface="Verdana" pitchFamily="34" charset="0"/>
                  </a:rPr>
                  <a:t>will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latin typeface="Verdana" pitchFamily="34" charset="0"/>
                  </a:rPr>
                  <a:t>get</a:t>
                </a:r>
                <a:r>
                  <a:rPr lang="fr-FR" sz="2000" b="1" dirty="0" smtClean="0">
                    <a:latin typeface="Verdana" pitchFamily="34" charset="0"/>
                  </a:rPr>
                  <a:t> a </a:t>
                </a:r>
                <a:r>
                  <a:rPr lang="fr-FR" sz="2000" b="1" dirty="0" err="1" smtClean="0">
                    <a:latin typeface="Verdana" pitchFamily="34" charset="0"/>
                  </a:rPr>
                  <a:t>number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latin typeface="Verdana" pitchFamily="34" charset="0"/>
                  </a:rPr>
                  <a:t>that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latin typeface="Verdana" pitchFamily="34" charset="0"/>
                  </a:rPr>
                  <a:t>divides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latin typeface="Verdana" pitchFamily="34" charset="0"/>
                  </a:rPr>
                  <a:t>into</a:t>
                </a:r>
                <a:r>
                  <a:rPr lang="fr-FR" sz="2000" b="1" dirty="0" smtClean="0"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CA" sz="20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CA" sz="2000" b="1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CA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en-CA" sz="2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Hence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number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has 12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  <a:endParaRPr lang="fr-FR" sz="2000" b="1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5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4102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latin typeface="Verdana" pitchFamily="34" charset="0"/>
              </a:rPr>
              <a:t>Easy</a:t>
            </a:r>
            <a:r>
              <a:rPr lang="fr-FR" sz="3200" b="1" dirty="0" smtClean="0">
                <a:latin typeface="Verdana" pitchFamily="34" charset="0"/>
              </a:rPr>
              <a:t> </a:t>
            </a:r>
            <a:r>
              <a:rPr lang="fr-FR" sz="3200" b="1" dirty="0" err="1">
                <a:latin typeface="Verdana" pitchFamily="34" charset="0"/>
              </a:rPr>
              <a:t>P</a:t>
            </a:r>
            <a:r>
              <a:rPr lang="fr-FR" sz="3200" b="1" dirty="0" err="1" smtClean="0">
                <a:latin typeface="Verdana" pitchFamily="34" charset="0"/>
              </a:rPr>
              <a:t>roblem</a:t>
            </a:r>
            <a:r>
              <a:rPr lang="fr-FR" sz="3200" b="1" dirty="0" smtClean="0">
                <a:latin typeface="Verdana" pitchFamily="34" charset="0"/>
              </a:rPr>
              <a:t> #1</a:t>
            </a:r>
            <a:endParaRPr lang="fr-FR" sz="32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5650" y="2205038"/>
            <a:ext cx="7704138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fr-FR" sz="2000" b="1" dirty="0" smtClean="0">
                <a:latin typeface="Verdana" pitchFamily="34" charset="0"/>
              </a:rPr>
              <a:t>How </a:t>
            </a:r>
            <a:r>
              <a:rPr lang="fr-FR" sz="2000" b="1" dirty="0" err="1" smtClean="0">
                <a:latin typeface="Verdana" pitchFamily="34" charset="0"/>
              </a:rPr>
              <a:t>many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divisors</a:t>
            </a:r>
            <a:r>
              <a:rPr lang="fr-FR" sz="2000" b="1" dirty="0" smtClean="0">
                <a:latin typeface="Verdana" pitchFamily="34" charset="0"/>
              </a:rPr>
              <a:t> of 6800000 are </a:t>
            </a:r>
            <a:r>
              <a:rPr lang="fr-FR" sz="2000" b="1" dirty="0" err="1" smtClean="0">
                <a:latin typeface="Verdana" pitchFamily="34" charset="0"/>
              </a:rPr>
              <a:t>there</a:t>
            </a:r>
            <a:r>
              <a:rPr lang="fr-FR" sz="2000" b="1" dirty="0" smtClean="0">
                <a:latin typeface="Verdana" pitchFamily="34" charset="0"/>
              </a:rPr>
              <a:t>? </a:t>
            </a:r>
            <a:endParaRPr lang="fr-FR" sz="2000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6213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Verdana" pitchFamily="34" charset="0"/>
              </a:rPr>
              <a:t>Multiplicative </a:t>
            </a:r>
            <a:r>
              <a:rPr lang="fr-FR" sz="3200" b="1" dirty="0" err="1" smtClean="0">
                <a:latin typeface="Verdana" pitchFamily="34" charset="0"/>
              </a:rPr>
              <a:t>Function</a:t>
            </a:r>
            <a:r>
              <a:rPr lang="fr-FR" sz="3200" b="1" dirty="0" smtClean="0">
                <a:latin typeface="Verdana" pitchFamily="34" charset="0"/>
              </a:rPr>
              <a:t> #2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latin typeface="Verdana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latin typeface="Cambria Math"/>
                      </a:rPr>
                      <m:t>𝝈</m:t>
                    </m:r>
                    <m:r>
                      <a:rPr lang="en-CA" sz="2000" b="1" i="1" smtClean="0"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be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sum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divisors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n.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Then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𝝈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multiplicative. (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we’re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not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going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to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prove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8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4102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latin typeface="Verdana" pitchFamily="34" charset="0"/>
              </a:rPr>
              <a:t>Easy</a:t>
            </a:r>
            <a:r>
              <a:rPr lang="fr-FR" sz="3200" b="1" dirty="0" smtClean="0">
                <a:latin typeface="Verdana" pitchFamily="34" charset="0"/>
              </a:rPr>
              <a:t> </a:t>
            </a:r>
            <a:r>
              <a:rPr lang="fr-FR" sz="3200" b="1" dirty="0" err="1" smtClean="0">
                <a:latin typeface="Verdana" pitchFamily="34" charset="0"/>
              </a:rPr>
              <a:t>Problem</a:t>
            </a:r>
            <a:r>
              <a:rPr lang="fr-FR" sz="3200" b="1" dirty="0" smtClean="0">
                <a:latin typeface="Verdana" pitchFamily="34" charset="0"/>
              </a:rPr>
              <a:t> #2</a:t>
            </a:r>
            <a:endParaRPr lang="fr-FR" sz="32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5650" y="2205038"/>
            <a:ext cx="7704138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CA" sz="2000" b="1" dirty="0" smtClean="0">
                <a:latin typeface="Verdana" pitchFamily="34" charset="0"/>
              </a:rPr>
              <a:t>What is the sum of the 96 divisors of 6800000?</a:t>
            </a:r>
            <a:endParaRPr lang="fr-FR" sz="20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6213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Verdana" pitchFamily="34" charset="0"/>
              </a:rPr>
              <a:t>Multiplicative </a:t>
            </a:r>
            <a:r>
              <a:rPr lang="fr-FR" sz="3200" b="1" dirty="0" err="1" smtClean="0">
                <a:latin typeface="Verdana" pitchFamily="34" charset="0"/>
              </a:rPr>
              <a:t>Function</a:t>
            </a:r>
            <a:r>
              <a:rPr lang="fr-FR" sz="3200" b="1" dirty="0" smtClean="0">
                <a:latin typeface="Verdana" pitchFamily="34" charset="0"/>
              </a:rPr>
              <a:t> #3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𝝓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be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number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of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integers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in the range [1,2,…,n]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that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don’t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share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any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factors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with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n.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For instance,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𝝓</m:t>
                    </m:r>
                    <m:d>
                      <m:dPr>
                        <m:ctrlP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CA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e>
                    </m:d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because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1,5,7,11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don’t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have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any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factors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in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common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with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12, but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everything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else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does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fr-FR" sz="2000" b="1" dirty="0"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The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function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𝝓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multiplicative (not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going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to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prove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this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chemeClr val="tx1"/>
                    </a:solidFill>
                    <a:latin typeface="Verdana" pitchFamily="34" charset="0"/>
                  </a:rPr>
                  <a:t>today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Verdana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2205038"/>
                <a:ext cx="7704138" cy="4319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8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43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518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Cubes</dc:title>
  <dc:creator>www.powerpointstyles.com</dc:creator>
  <dc:description>Image credit to Michal Marcol / FreeDigitalPhotos.net</dc:description>
  <cp:lastModifiedBy>Bai</cp:lastModifiedBy>
  <cp:revision>68</cp:revision>
  <dcterms:created xsi:type="dcterms:W3CDTF">2009-03-23T15:23:24Z</dcterms:created>
  <dcterms:modified xsi:type="dcterms:W3CDTF">2012-04-02T03:23:05Z</dcterms:modified>
</cp:coreProperties>
</file>