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1" r:id="rId3"/>
    <p:sldId id="264" r:id="rId4"/>
    <p:sldId id="279" r:id="rId5"/>
    <p:sldId id="259" r:id="rId6"/>
    <p:sldId id="283" r:id="rId7"/>
    <p:sldId id="282" r:id="rId8"/>
    <p:sldId id="285" r:id="rId9"/>
    <p:sldId id="286" r:id="rId10"/>
    <p:sldId id="284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DD1C7-6CD5-4291-823A-32A1775F7637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B7949D-19BC-4E54-8B08-D54EDD2B3C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845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BF462-6381-47A2-8D20-B26A9CEB7644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024C1-3A6F-463A-828A-EA15C3D1D9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92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CCA14-871F-4D53-A36E-7CEE8EDB7C27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D0B67-0B28-49BA-9CF7-2713762C8A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33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3D79-15C8-4C5F-A2D7-4C5EDC415904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0A86-343E-4F06-9FF2-599DE15099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74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FFDF12-7A11-4DFD-A1A5-61478631C280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31CC09-64AA-492E-AF96-EB54168021B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50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2C6A-26AE-4814-9B80-F047CC86DC63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1C70A-49C4-42DA-9FC8-B04BE4A66C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189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77D4-143A-449C-BDD3-04D97DB58726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4AF88-E29A-4FE1-AE95-9307446CEC3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77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8236E-3B8E-429D-9000-3F362CCBC874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76EA-552C-47E6-ABAD-529AA4AF53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1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EBD32E-F39F-478F-ADE0-AF9D11981D58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084EBA-F55A-47EE-A44A-4221B6F319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25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C4F6-8FD0-44FF-9777-2ECD3D1C046E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951A-34F1-4355-B926-0CE4D8C1BC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4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77D2FD-365B-40D2-8706-20736C5ADDF6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406187-BBDC-4D26-A799-8904907AE6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395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A89861-5F58-423C-877B-071D7B400F32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C966EC-4D62-45CB-837D-EA0DEDFEDC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88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FD65CE-55D6-4DF7-8CE0-AB8B39591F75}" type="datetimeFigureOut">
              <a:rPr lang="en-CA"/>
              <a:pPr>
                <a:defRPr/>
              </a:pPr>
              <a:t>12/09/2011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E488FC-A921-4BF4-98A1-9DB31C89CB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9" r:id="rId4"/>
    <p:sldLayoutId id="2147483730" r:id="rId5"/>
    <p:sldLayoutId id="2147483737" r:id="rId6"/>
    <p:sldLayoutId id="2147483731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Problem-</a:t>
            </a:r>
            <a:r>
              <a:rPr lang="en-CA" dirty="0"/>
              <a:t>S</a:t>
            </a:r>
            <a:r>
              <a:rPr lang="en-CA" dirty="0" smtClean="0"/>
              <a:t>olving Techniques</a:t>
            </a:r>
            <a:br>
              <a:rPr lang="en-CA" dirty="0" smtClean="0"/>
            </a:br>
            <a:r>
              <a:rPr lang="en-CA" dirty="0" smtClean="0"/>
              <a:t>(part one)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dirty="0" smtClean="0"/>
              <a:t>HWW Math Club Meeting (</a:t>
            </a:r>
            <a:r>
              <a:rPr lang="en-CA" smtClean="0"/>
              <a:t>April </a:t>
            </a:r>
            <a:r>
              <a:rPr lang="en-CA" smtClean="0"/>
              <a:t>4, </a:t>
            </a:r>
            <a:r>
              <a:rPr lang="en-CA" dirty="0" smtClean="0"/>
              <a:t>2011)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CA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dirty="0" smtClean="0"/>
              <a:t>Presentation by Julian Salazar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Approach 3: Look Before you Leap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</a:rPr>
                      <m:t>𝐴</m:t>
                    </m:r>
                    <m:r>
                      <a:rPr lang="en-CA" i="1" smtClean="0">
                        <a:latin typeface="Cambria Math"/>
                      </a:rPr>
                      <m:t>=</m:t>
                    </m:r>
                    <m:r>
                      <a:rPr lang="en-CA" i="1" smtClean="0">
                        <a:latin typeface="Cambria Math"/>
                      </a:rPr>
                      <m:t>𝑟𝑠</m:t>
                    </m:r>
                  </m:oMath>
                </a14:m>
                <a:endParaRPr lang="en-CA" i="1" dirty="0">
                  <a:latin typeface="Cambria Math"/>
                </a:endParaRP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𝑏h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2</m:t>
                        </m:r>
                        <m:r>
                          <a:rPr lang="en-CA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C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/>
                              </a:rPr>
                              <m:t>9</m:t>
                            </m:r>
                          </m:e>
                        </m:d>
                        <m:d>
                          <m:dPr>
                            <m:ctrlPr>
                              <a:rPr lang="en-C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/>
                              </a:rPr>
                              <m:t>12</m:t>
                            </m:r>
                          </m:e>
                        </m:d>
                      </m:num>
                      <m:den>
                        <m:r>
                          <a:rPr lang="en-CA" i="1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CA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CA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CA" i="1">
                                    <a:latin typeface="Cambria Math"/>
                                  </a:rPr>
                                  <m:t>9+12+15</m:t>
                                </m:r>
                              </m:num>
                              <m:den>
                                <m:r>
                                  <a:rPr lang="en-CA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CA" i="1">
                        <a:latin typeface="Cambria Math"/>
                      </a:rPr>
                      <m:t>=3</m:t>
                    </m:r>
                  </m:oMath>
                </a14:m>
                <a:endParaRPr lang="en-CA" i="1" dirty="0" smtClean="0"/>
              </a:p>
              <a:p>
                <a:pPr eaLnBrk="1" hangingPunct="1"/>
                <a:endParaRPr lang="en-CA" i="1" dirty="0" smtClean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=5, </m:t>
                    </m:r>
                    <m:sSub>
                      <m:sSubPr>
                        <m:ctrlPr>
                          <a:rPr lang="en-C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CA" dirty="0" smtClean="0"/>
                  <a:t> so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h</m:t>
                    </m:r>
                    <m:r>
                      <a:rPr lang="en-CA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CA" dirty="0" smtClean="0"/>
                  <a:t> (to center of sphere)</a:t>
                </a:r>
              </a:p>
              <a:p>
                <a:pPr eaLnBrk="1" hangingPunct="1"/>
                <a:endParaRPr lang="en-CA" dirty="0" smtClean="0"/>
              </a:p>
              <a:p>
                <a:pPr eaLnBrk="1" hangingPunct="1"/>
                <a:r>
                  <a:rPr lang="en-CA" dirty="0" smtClean="0"/>
                  <a:t>The other half of the circle has height = 5, so</a:t>
                </a:r>
              </a:p>
              <a:p>
                <a:pPr eaLnBrk="1" hangingPunct="1"/>
                <a:r>
                  <a:rPr lang="en-CA" dirty="0" smtClean="0"/>
                  <a:t>The top of the sphere is 9 units above the plane of the triangle.</a:t>
                </a:r>
                <a:endParaRPr lang="en-CA" dirty="0"/>
              </a:p>
              <a:p>
                <a:pPr eaLnBrk="1" hangingPunct="1"/>
                <a:endParaRPr lang="en-CA" b="0" dirty="0" smtClean="0"/>
              </a:p>
              <a:p>
                <a:pPr eaLnBrk="1" hangingPunct="1"/>
                <a:endParaRPr lang="en-CA" b="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  <a:blipFill rotWithShape="1">
                <a:blip r:embed="rId2"/>
                <a:stretch>
                  <a:fillRect l="-327" r="-212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9" t="53621" r="57361" b="35310"/>
          <a:stretch/>
        </p:blipFill>
        <p:spPr bwMode="auto">
          <a:xfrm>
            <a:off x="5652120" y="1700808"/>
            <a:ext cx="1923503" cy="130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9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TEH ENDS (for </a:t>
            </a:r>
            <a:r>
              <a:rPr lang="en-CA" dirty="0" err="1" smtClean="0"/>
              <a:t>nao</a:t>
            </a:r>
            <a:r>
              <a:rPr lang="en-CA" dirty="0" smtClean="0"/>
              <a:t>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Content Placeholder 2"/>
              <p:cNvSpPr txBox="1">
                <a:spLocks/>
              </p:cNvSpPr>
              <p:nvPr/>
            </p:nvSpPr>
            <p:spPr bwMode="auto">
              <a:xfrm>
                <a:off x="457200" y="1600200"/>
                <a:ext cx="7467600" cy="487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CA" sz="2000" dirty="0" smtClean="0">
                    <a:cs typeface="Calibri" pitchFamily="34" charset="0"/>
                  </a:rPr>
                  <a:t>Cool Inequality, Bro:</a:t>
                </a:r>
              </a:p>
              <a:p>
                <a:pPr eaLnBrk="1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CA" sz="2000" dirty="0" smtClean="0">
                    <a:cs typeface="Calibri" pitchFamily="34" charset="0"/>
                  </a:rPr>
                  <a:t>Prove</a:t>
                </a:r>
                <a:r>
                  <a:rPr lang="en-CA" sz="2000" i="1" dirty="0" smtClean="0">
                    <a:latin typeface="Cambria Math"/>
                    <a:cs typeface="Calibri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000" i="1">
                            <a:latin typeface="Cambria Math"/>
                            <a:cs typeface="Calibri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/>
                            <a:cs typeface="Calibri"/>
                          </a:rPr>
                          <m:t>𝑥</m:t>
                        </m:r>
                        <m:r>
                          <a:rPr lang="en-CA" sz="2000" i="1">
                            <a:latin typeface="Cambria Math"/>
                            <a:cs typeface="Calibri"/>
                          </a:rPr>
                          <m:t>+</m:t>
                        </m:r>
                        <m:r>
                          <a:rPr lang="en-CA" sz="2000" i="1">
                            <a:latin typeface="Cambria Math"/>
                            <a:cs typeface="Calibri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CA" sz="2000" i="1">
                            <a:latin typeface="Cambria Math"/>
                            <a:cs typeface="Calibri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/>
                            <a:cs typeface="Calibri"/>
                          </a:rPr>
                          <m:t>𝑦</m:t>
                        </m:r>
                        <m:r>
                          <a:rPr lang="en-CA" sz="2000" i="1">
                            <a:latin typeface="Cambria Math"/>
                            <a:cs typeface="Calibri"/>
                          </a:rPr>
                          <m:t>+</m:t>
                        </m:r>
                        <m:r>
                          <a:rPr lang="en-CA" sz="2000" i="1">
                            <a:latin typeface="Cambria Math"/>
                            <a:cs typeface="Calibri"/>
                          </a:rPr>
                          <m:t>𝑧</m:t>
                        </m:r>
                      </m:e>
                    </m:d>
                    <m:d>
                      <m:dPr>
                        <m:ctrlPr>
                          <a:rPr lang="en-CA" sz="2000" i="1">
                            <a:latin typeface="Cambria Math"/>
                            <a:cs typeface="Calibri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/>
                            <a:cs typeface="Calibri"/>
                          </a:rPr>
                          <m:t>𝑥</m:t>
                        </m:r>
                        <m:r>
                          <a:rPr lang="en-CA" sz="2000" i="1">
                            <a:latin typeface="Cambria Math"/>
                            <a:cs typeface="Calibri"/>
                          </a:rPr>
                          <m:t>+</m:t>
                        </m:r>
                        <m:r>
                          <a:rPr lang="en-CA" sz="2000" i="1">
                            <a:latin typeface="Cambria Math"/>
                            <a:cs typeface="Calibri"/>
                          </a:rPr>
                          <m:t>𝑧</m:t>
                        </m:r>
                      </m:e>
                    </m:d>
                    <m:r>
                      <a:rPr lang="en-CA" sz="2000" i="1">
                        <a:latin typeface="Cambria Math"/>
                        <a:cs typeface="Calibri"/>
                      </a:rPr>
                      <m:t>≥8</m:t>
                    </m:r>
                    <m:r>
                      <a:rPr lang="en-CA" sz="2000" i="1">
                        <a:latin typeface="Cambria Math"/>
                        <a:cs typeface="Calibri"/>
                      </a:rPr>
                      <m:t>𝑥𝑦𝑧</m:t>
                    </m:r>
                  </m:oMath>
                </a14:m>
                <a:r>
                  <a:rPr lang="en-CA" sz="2000" dirty="0" smtClean="0">
                    <a:cs typeface="Calibri"/>
                  </a:rPr>
                  <a:t> for non-negative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  <a:cs typeface="Calibri"/>
                      </a:rPr>
                      <m:t>𝑥</m:t>
                    </m:r>
                    <m:r>
                      <a:rPr lang="en-CA" sz="2000" b="0" i="1" smtClean="0">
                        <a:latin typeface="Cambria Math"/>
                        <a:cs typeface="Calibri"/>
                      </a:rPr>
                      <m:t>,</m:t>
                    </m:r>
                    <m:r>
                      <a:rPr lang="en-CA" sz="2000" b="0" i="1" smtClean="0">
                        <a:latin typeface="Cambria Math"/>
                        <a:cs typeface="Calibri"/>
                      </a:rPr>
                      <m:t>𝑦</m:t>
                    </m:r>
                    <m:r>
                      <a:rPr lang="en-CA" sz="2000" b="0" i="1" smtClean="0">
                        <a:latin typeface="Cambria Math"/>
                        <a:cs typeface="Calibri"/>
                      </a:rPr>
                      <m:t>,</m:t>
                    </m:r>
                    <m:r>
                      <a:rPr lang="en-CA" sz="2000" b="0" i="1" smtClean="0">
                        <a:latin typeface="Cambria Math"/>
                        <a:cs typeface="Calibri"/>
                      </a:rPr>
                      <m:t>𝑧</m:t>
                    </m:r>
                  </m:oMath>
                </a14:m>
                <a:r>
                  <a:rPr lang="en-CA" sz="2000" dirty="0" smtClean="0">
                    <a:cs typeface="Calibri"/>
                  </a:rPr>
                  <a:t>.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sz="200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CA" sz="2000" dirty="0" smtClean="0">
                    <a:cs typeface="Calibri"/>
                  </a:rPr>
                  <a:t>Sample problem covered next time:</a:t>
                </a:r>
              </a:p>
              <a:p>
                <a:pPr eaLnBrk="1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CA" sz="2000" dirty="0" smtClean="0">
                    <a:cs typeface="Calibri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  <a:cs typeface="Calibri" pitchFamily="34" charset="0"/>
                      </a:rPr>
                      <m:t>𝑆</m:t>
                    </m:r>
                    <m:r>
                      <a:rPr lang="en-CA" sz="2000" b="0" i="1" smtClean="0">
                        <a:latin typeface="Cambria Math"/>
                        <a:cs typeface="Calibri" pitchFamily="34" charset="0"/>
                      </a:rPr>
                      <m:t>(</m:t>
                    </m:r>
                    <m:r>
                      <a:rPr lang="en-CA" sz="2000" b="0" i="1" smtClean="0">
                        <a:latin typeface="Cambria Math"/>
                        <a:cs typeface="Calibri" pitchFamily="34" charset="0"/>
                      </a:rPr>
                      <m:t>𝑛</m:t>
                    </m:r>
                    <m:r>
                      <a:rPr lang="en-CA" sz="2000" b="0" i="1" smtClean="0">
                        <a:latin typeface="Cambria Math"/>
                        <a:cs typeface="Calibri" pitchFamily="34" charset="0"/>
                      </a:rPr>
                      <m:t>)</m:t>
                    </m:r>
                  </m:oMath>
                </a14:m>
                <a:r>
                  <a:rPr lang="en-CA" sz="2000" dirty="0" smtClean="0">
                    <a:cs typeface="Calibri" pitchFamily="34" charset="0"/>
                  </a:rPr>
                  <a:t> be the digit sum function.</a:t>
                </a:r>
              </a:p>
              <a:p>
                <a:pPr eaLnBrk="1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CA" sz="2000" dirty="0" smtClean="0">
                    <a:cs typeface="Calibri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  <a:cs typeface="Calibri" pitchFamily="34" charset="0"/>
                      </a:rPr>
                      <m:t>𝑆</m:t>
                    </m:r>
                    <m:d>
                      <m:dPr>
                        <m:ctrlPr>
                          <a:rPr lang="en-CA" sz="2000" b="0" i="1" smtClean="0"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/>
                            <a:cs typeface="Calibri" pitchFamily="34" charset="0"/>
                          </a:rPr>
                          <m:t>𝑆</m:t>
                        </m:r>
                        <m:d>
                          <m:dPr>
                            <m:ctrlPr>
                              <a:rPr lang="en-CA" sz="2000" b="0" i="1" smtClean="0">
                                <a:latin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/>
                                <a:cs typeface="Calibri" pitchFamily="34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CA" sz="2000" b="0" i="1" smtClean="0">
                                    <a:latin typeface="Cambria Math"/>
                                    <a:cs typeface="Calibri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CA" sz="2000" b="0" i="1" smtClean="0">
                                    <a:latin typeface="Cambria Math"/>
                                    <a:cs typeface="Calibri" pitchFamily="34" charset="0"/>
                                  </a:rPr>
                                  <m:t>𝑆</m:t>
                                </m:r>
                                <m:d>
                                  <m:dPr>
                                    <m:ctrlPr>
                                      <a:rPr lang="en-CA" sz="2000" b="0" i="1" smtClean="0">
                                        <a:latin typeface="Cambria Math"/>
                                        <a:cs typeface="Calibri" pitchFamily="34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CA" sz="2000" b="0" i="1" smtClean="0">
                                            <a:latin typeface="Cambria Math"/>
                                            <a:cs typeface="Calibri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CA" sz="2000" b="0" i="1" smtClean="0">
                                            <a:latin typeface="Cambria Math"/>
                                            <a:cs typeface="Calibri" pitchFamily="34" charset="0"/>
                                          </a:rPr>
                                          <m:t>4444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en-CA" sz="2000" b="0" i="1" smtClean="0">
                                                <a:latin typeface="Cambria Math"/>
                                                <a:cs typeface="Calibri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/>
                                                <a:cs typeface="Calibri" pitchFamily="34" charset="0"/>
                                              </a:rPr>
                                              <m:t>4444</m:t>
                                            </m:r>
                                          </m:e>
                                          <m:sup>
                                            <m:r>
                                              <a:rPr lang="en-CA" sz="2000" b="0" i="1" smtClean="0">
                                                <a:latin typeface="Cambria Math"/>
                                                <a:cs typeface="Calibri" pitchFamily="34" charset="0"/>
                                              </a:rPr>
                                              <m:t>4444</m:t>
                                            </m:r>
                                          </m:sup>
                                        </m:sSup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CA" sz="2000" dirty="0" smtClean="0">
                    <a:cs typeface="Calibri" pitchFamily="34" charset="0"/>
                  </a:rPr>
                  <a:t>.</a:t>
                </a:r>
                <a:endParaRPr lang="en-CA" sz="2000" dirty="0"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150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7467600" cy="4873625"/>
              </a:xfrm>
              <a:prstGeom prst="rect">
                <a:avLst/>
              </a:prstGeom>
              <a:blipFill rotWithShape="1">
                <a:blip r:embed="rId2"/>
                <a:stretch>
                  <a:fillRect l="-816" t="-6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7467600" cy="1143000"/>
          </a:xfrm>
        </p:spPr>
        <p:txBody>
          <a:bodyPr/>
          <a:lstStyle/>
          <a:p>
            <a:pPr algn="ctr"/>
            <a:r>
              <a:rPr lang="en-CA" b="1" dirty="0" smtClean="0"/>
              <a:t>NO CALCULATORS.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672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Intro: Cool number, bro</a:t>
            </a:r>
            <a:endParaRPr lang="en-CA" dirty="0"/>
          </a:p>
        </p:txBody>
      </p:sp>
      <p:sp>
        <p:nvSpPr>
          <p:cNvPr id="9219" name="Content Placeholder 3"/>
          <p:cNvSpPr>
            <a:spLocks noGrp="1"/>
          </p:cNvSpPr>
          <p:nvPr>
            <p:ph sz="quarter" idx="2"/>
          </p:nvPr>
        </p:nvSpPr>
        <p:spPr>
          <a:xfrm>
            <a:off x="395288" y="1628775"/>
            <a:ext cx="7848600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CA" dirty="0" smtClean="0"/>
              <a:t>In this problem we deduce certain properties of the number 314159265.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CA" sz="2000" dirty="0" smtClean="0"/>
              <a:t>Prove that 45 | 314159265.</a:t>
            </a:r>
            <a:endParaRPr lang="en-CA" sz="14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CA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CA" sz="2000" dirty="0" smtClean="0"/>
              <a:t>Calculate ⌈ log</a:t>
            </a:r>
            <a:r>
              <a:rPr lang="en-CA" sz="2000" baseline="-25000" dirty="0" smtClean="0"/>
              <a:t>10</a:t>
            </a:r>
            <a:r>
              <a:rPr lang="en-CA" sz="2000" dirty="0" smtClean="0"/>
              <a:t>(314159265) ⌉.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CA" sz="2000" dirty="0"/>
          </a:p>
          <a:p>
            <a:pPr marL="457200" indent="-457200" eaLnBrk="1" hangingPunct="1">
              <a:buFont typeface="+mj-lt"/>
              <a:buAutoNum type="arabicPeriod"/>
            </a:pPr>
            <a:endParaRPr lang="en-CA" sz="20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CA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CA" sz="2000" dirty="0" smtClean="0"/>
              <a:t>What is the 314159265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derivative of sin(x)?</a:t>
            </a: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Approach 1: Teakettle Principle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</p:spPr>
            <p:txBody>
              <a:bodyPr/>
              <a:lstStyle/>
              <a:p>
                <a:pPr eaLnBrk="1" hangingPunct="1"/>
                <a:r>
                  <a:rPr lang="en-CA" dirty="0" smtClean="0"/>
                  <a:t>Reduce an unknown problem to one you already know how to do (well, duh).</a:t>
                </a:r>
              </a:p>
              <a:p>
                <a:pPr eaLnBrk="1" hangingPunct="1"/>
                <a:r>
                  <a:rPr lang="en-CA" dirty="0" smtClean="0"/>
                  <a:t>Solve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8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0.73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0.48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−69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0.23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b="0" dirty="0" smtClean="0"/>
              </a:p>
              <a:p>
                <a:pPr marL="0" indent="0" algn="ctr" eaLnBrk="1" hangingPunct="1">
                  <a:buNone/>
                </a:pPr>
                <a:endParaRPr lang="en-CA" b="0" dirty="0" smtClean="0"/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0.23</m:t>
                          </m:r>
                        </m:sup>
                      </m:sSup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0.5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0.25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−69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b="0" dirty="0" smtClean="0"/>
              </a:p>
              <a:p>
                <a:pPr marL="0" indent="0" algn="ctr" eaLnBrk="1" hangingPunct="1">
                  <a:buNone/>
                </a:pPr>
                <a:endParaRPr lang="en-CA" b="0" dirty="0" smtClean="0"/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𝑙𝑒𝑡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0.25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0.23</m:t>
                          </m:r>
                        </m:sup>
                      </m:sSup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−69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dirty="0" smtClean="0"/>
              </a:p>
              <a:p>
                <a:pPr marL="0" indent="0" algn="ctr" eaLnBrk="1" hangingPunct="1">
                  <a:buNone/>
                </a:pPr>
                <a:endParaRPr lang="en-CA" dirty="0" smtClean="0"/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0.23</m:t>
                          </m:r>
                        </m:sup>
                      </m:sSup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+23</m:t>
                          </m:r>
                        </m:e>
                      </m:d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dirty="0" smtClean="0"/>
              </a:p>
              <a:p>
                <a:pPr marL="0" indent="0" algn="ctr" eaLnBrk="1" hangingPunct="1">
                  <a:buNone/>
                </a:pPr>
                <a:endParaRPr lang="en-CA" dirty="0"/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=0 </m:t>
                    </m:r>
                    <m:r>
                      <a:rPr lang="en-CA" b="0" i="1" smtClean="0">
                        <a:latin typeface="Cambria Math"/>
                      </a:rPr>
                      <m:t>𝑎𝑛𝑑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=81</m:t>
                    </m:r>
                  </m:oMath>
                </a14:m>
                <a:r>
                  <a:rPr lang="en-CA" dirty="0" smtClean="0"/>
                  <a:t> are solutions.</a:t>
                </a:r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  <a:blipFill rotWithShape="1">
                <a:blip r:embed="rId2"/>
                <a:stretch>
                  <a:fillRect l="-327" t="-1001" b="-425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78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Protip</a:t>
            </a:r>
            <a:r>
              <a:rPr lang="en-CA" dirty="0" smtClean="0"/>
              <a:t>: Graphing is Cool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</p:spPr>
            <p:txBody>
              <a:bodyPr/>
              <a:lstStyle/>
              <a:p>
                <a:pPr eaLnBrk="1" hangingPunct="1"/>
                <a:r>
                  <a:rPr lang="en-CA" dirty="0" smtClean="0"/>
                  <a:t>How many real solutions are there to the equation: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100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98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=0?</m:t>
                      </m:r>
                    </m:oMath>
                  </m:oMathPara>
                </a14:m>
                <a:endParaRPr lang="en-CA" dirty="0" smtClean="0"/>
              </a:p>
              <a:p>
                <a:pPr marL="0" indent="0" algn="ctr" eaLnBrk="1" hangingPunct="1">
                  <a:buNone/>
                </a:pPr>
                <a:endParaRPr lang="en-CA" b="0" i="1" dirty="0" smtClean="0">
                  <a:latin typeface="Cambria Math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98</m:t>
                          </m:r>
                        </m:sup>
                      </m:sSup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b="0" i="1" dirty="0" smtClean="0">
                  <a:latin typeface="Cambria Math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⇒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98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b="0" dirty="0" smtClean="0"/>
              </a:p>
              <a:p>
                <a:pPr marL="0" indent="0" algn="ctr" eaLnBrk="1" hangingPunct="1">
                  <a:buNone/>
                </a:pPr>
                <a:endParaRPr lang="en-CA" b="0" dirty="0" smtClean="0"/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98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−1=0</m:t>
                    </m:r>
                  </m:oMath>
                </a14:m>
                <a:r>
                  <a:rPr lang="en-CA" b="0" dirty="0" smtClean="0"/>
                  <a:t> gives two real solutions,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𝑥</m:t>
                    </m:r>
                    <m:r>
                      <a:rPr lang="en-CA" b="0" i="1" smtClean="0">
                        <a:latin typeface="Cambria Math"/>
                      </a:rPr>
                      <m:t>=±1</m:t>
                    </m:r>
                  </m:oMath>
                </a14:m>
                <a:r>
                  <a:rPr lang="en-CA" b="0" dirty="0" smtClean="0"/>
                  <a:t>.</a:t>
                </a: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CA" b="0" dirty="0" smtClean="0"/>
                  <a:t> factored gives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r>
                  <a:rPr lang="en-CA" b="0" dirty="0" smtClean="0"/>
                  <a:t>, not very helpful, so we graph!</a:t>
                </a:r>
              </a:p>
              <a:p>
                <a:pPr marL="0" indent="0" algn="ctr" eaLnBrk="1" hangingPunct="1">
                  <a:buNone/>
                </a:pPr>
                <a:endParaRPr lang="en-CA" dirty="0"/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CA" b="0" dirty="0" smtClean="0"/>
                  <a:t> There are three real solutions.</a:t>
                </a: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∎</m:t>
                    </m:r>
                  </m:oMath>
                </a14:m>
                <a:endParaRPr lang="en-CA" b="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  <a:blipFill rotWithShape="1">
                <a:blip r:embed="rId2"/>
                <a:stretch>
                  <a:fillRect l="-327" t="-1001" b="-413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Approach 2: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Work Backwards, </a:t>
            </a:r>
            <a:r>
              <a:rPr lang="en-CA" dirty="0" smtClean="0"/>
              <a:t>Write </a:t>
            </a:r>
            <a:r>
              <a:rPr lang="en-CA" dirty="0"/>
              <a:t>Forwards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</p:spPr>
            <p:txBody>
              <a:bodyPr>
                <a:normAutofit/>
              </a:bodyPr>
              <a:lstStyle/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CA" dirty="0" smtClean="0"/>
                  <a:t>Prove the two-variable AM-GM inequality: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b="0" i="1" dirty="0" smtClean="0">
                  <a:latin typeface="Cambria Math"/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</m:t>
                          </m:r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+</m:t>
                          </m:r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𝑏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  <a:cs typeface="Calibri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radPr>
                        <m:deg/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𝑎𝑏</m:t>
                          </m:r>
                        </m:e>
                      </m:rad>
                      <m:r>
                        <a:rPr lang="en-CA" b="0" i="1" smtClean="0">
                          <a:latin typeface="Cambria Math"/>
                          <a:cs typeface="Calibri"/>
                        </a:rPr>
                        <m:t> </m:t>
                      </m:r>
                      <m:r>
                        <a:rPr lang="en-CA" b="0" i="1" smtClean="0">
                          <a:latin typeface="Cambria Math"/>
                          <a:ea typeface="Cambria Math"/>
                          <a:cs typeface="Calibri"/>
                        </a:rPr>
                        <m:t>∀ </m:t>
                      </m:r>
                      <m:r>
                        <a:rPr lang="en-CA" i="1">
                          <a:latin typeface="Cambria Math"/>
                          <a:cs typeface="Calibri"/>
                        </a:rPr>
                        <m:t>𝑎</m:t>
                      </m:r>
                      <m:r>
                        <a:rPr lang="en-CA" i="1">
                          <a:latin typeface="Cambria Math"/>
                          <a:cs typeface="Calibri"/>
                        </a:rPr>
                        <m:t>,</m:t>
                      </m:r>
                      <m:r>
                        <a:rPr lang="en-CA" i="1">
                          <a:latin typeface="Cambria Math"/>
                          <a:cs typeface="Calibri"/>
                        </a:rPr>
                        <m:t>𝑏</m:t>
                      </m:r>
                      <m:r>
                        <a:rPr lang="en-CA" i="1">
                          <a:latin typeface="Cambria Math"/>
                          <a:cs typeface="Calibri"/>
                        </a:rPr>
                        <m:t>≥0</m:t>
                      </m:r>
                    </m:oMath>
                  </m:oMathPara>
                </a14:m>
                <a:endParaRPr lang="en-CA" dirty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endParaRPr lang="en-CA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CA" dirty="0" smtClean="0">
                    <a:cs typeface="Calibri"/>
                  </a:rPr>
                  <a:t>Proof: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  <m:t>𝑎</m:t>
                              </m:r>
                              <m: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  <m:t>−</m:t>
                              </m:r>
                              <m: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  <a:cs typeface="Calibri"/>
                        </a:rPr>
                        <m:t>≥0</m:t>
                      </m:r>
                    </m:oMath>
                  </m:oMathPara>
                </a14:m>
                <a:endParaRPr lang="en-CA" b="0" i="1" dirty="0" smtClean="0">
                  <a:latin typeface="Cambria Math"/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cs typeface="Calibri"/>
                        </a:rPr>
                        <m:t>⇒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  <a:cs typeface="Calibri"/>
                        </a:rPr>
                        <m:t>−2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𝑎𝑏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+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𝑏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  <a:cs typeface="Calibri"/>
                        </a:rPr>
                        <m:t>≥0</m:t>
                      </m:r>
                    </m:oMath>
                  </m:oMathPara>
                </a14:m>
                <a:endParaRPr lang="en-CA" b="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⇒</m:t>
                          </m:r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  <a:cs typeface="Calibri"/>
                        </a:rPr>
                        <m:t>+2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𝑎𝑏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+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𝑏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  <a:cs typeface="Calibri"/>
                        </a:rPr>
                        <m:t>=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</m:ctrlPr>
                            </m:dPr>
                            <m:e>
                              <m: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  <m:t>𝑎</m:t>
                              </m:r>
                              <m: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  <m:t>+</m:t>
                              </m:r>
                              <m:r>
                                <a:rPr lang="en-CA" b="0" i="1" smtClean="0">
                                  <a:latin typeface="Cambria Math"/>
                                  <a:cs typeface="Calibri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  <a:cs typeface="Calibri"/>
                        </a:rPr>
                        <m:t>≥4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𝑎𝑏</m:t>
                      </m:r>
                    </m:oMath>
                  </m:oMathPara>
                </a14:m>
                <a:endParaRPr lang="en-CA" b="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cs typeface="Calibri"/>
                        </a:rPr>
                        <m:t>⇒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+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𝑏</m:t>
                      </m:r>
                      <m:r>
                        <a:rPr lang="en-CA" b="0" i="1" smtClean="0">
                          <a:latin typeface="Cambria Math"/>
                          <a:cs typeface="Calibri"/>
                        </a:rPr>
                        <m:t>≥2</m:t>
                      </m:r>
                      <m:rad>
                        <m:radPr>
                          <m:degHide m:val="on"/>
                          <m:ctrlPr>
                            <a:rPr lang="en-CA" b="0" i="1" smtClean="0">
                              <a:latin typeface="Cambria Math"/>
                              <a:cs typeface="Calibri"/>
                            </a:rPr>
                          </m:ctrlPr>
                        </m:radPr>
                        <m:deg/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en-CA" b="0" dirty="0" smtClean="0">
                  <a:cs typeface="Calibri"/>
                </a:endParaRPr>
              </a:p>
              <a:p>
                <a:pPr marL="0" indent="0" eaLnBrk="1" fontAlgn="auto" hangingPunct="1">
                  <a:spcAft>
                    <a:spcPts val="0"/>
                  </a:spcAft>
                  <a:buFont typeface="Wingdings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cs typeface="Calibri"/>
                        </a:rPr>
                        <m:t>⇒</m:t>
                      </m:r>
                      <m:f>
                        <m:fPr>
                          <m:ctrlPr>
                            <a:rPr lang="en-CA" i="1" smtClean="0">
                              <a:latin typeface="Cambria Math"/>
                              <a:cs typeface="Calibri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</m:t>
                          </m:r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+</m:t>
                          </m:r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𝑏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  <a:cs typeface="Calibri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CA" i="1" smtClean="0">
                              <a:latin typeface="Cambria Math"/>
                              <a:cs typeface="Calibri"/>
                            </a:rPr>
                          </m:ctrlPr>
                        </m:radPr>
                        <m:deg/>
                        <m:e>
                          <m:r>
                            <a:rPr lang="en-CA" b="0" i="1" smtClean="0">
                              <a:latin typeface="Cambria Math"/>
                              <a:cs typeface="Calibri"/>
                            </a:rPr>
                            <m:t>𝑎𝑏</m:t>
                          </m:r>
                        </m:e>
                      </m:rad>
                      <m:r>
                        <a:rPr lang="en-CA" b="0" i="1" smtClean="0">
                          <a:latin typeface="Cambria Math"/>
                          <a:cs typeface="Calibri"/>
                        </a:rPr>
                        <m:t>. </m:t>
                      </m:r>
                      <m:r>
                        <a:rPr lang="en-CA" b="0" i="1" smtClean="0">
                          <a:latin typeface="Cambria Math"/>
                          <a:ea typeface="Cambria Math"/>
                          <a:cs typeface="Calibri"/>
                        </a:rPr>
                        <m:t>∎</m:t>
                      </m:r>
                    </m:oMath>
                  </m:oMathPara>
                </a14:m>
                <a:endParaRPr lang="en-CA" dirty="0" smtClean="0">
                  <a:cs typeface="Calibri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625"/>
              </a:xfrm>
              <a:blipFill rotWithShape="1">
                <a:blip r:embed="rId2"/>
                <a:stretch>
                  <a:fillRect l="-1224" t="-10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24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Protip</a:t>
            </a:r>
            <a:r>
              <a:rPr lang="en-CA" dirty="0" smtClean="0"/>
              <a:t>: When all else fails…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(</a:t>
                </a:r>
                <a:r>
                  <a:rPr lang="en-CA" dirty="0" err="1" smtClean="0"/>
                  <a:t>Hypatia</a:t>
                </a:r>
                <a:r>
                  <a:rPr lang="en-CA" dirty="0" smtClean="0"/>
                  <a:t> 2007) Cities A,B,C,D,E are all connected to each other. Penny starts at A, visits all cities, then returns to A. If her route is of the form A</a:t>
                </a:r>
                <a:r>
                  <a:rPr lang="en-CA" dirty="0" smtClean="0">
                    <a:sym typeface="Wingdings" pitchFamily="2" charset="2"/>
                  </a:rPr>
                  <a:t>____E__A, how many possible routes are there?</a:t>
                </a:r>
                <a:endParaRPr lang="en-CA" dirty="0" smtClean="0"/>
              </a:p>
              <a:p>
                <a:r>
                  <a:rPr lang="en-CA" dirty="0" smtClean="0"/>
                  <a:t>Solution (this is an official one!):</a:t>
                </a:r>
              </a:p>
              <a:p>
                <a:r>
                  <a:rPr lang="en-CA" dirty="0" smtClean="0"/>
                  <a:t>List the possibilities: </a:t>
                </a:r>
                <a:r>
                  <a:rPr lang="en-CA" dirty="0"/>
                  <a:t>A</a:t>
                </a:r>
                <a:r>
                  <a:rPr lang="en-CA" dirty="0" smtClean="0">
                    <a:sym typeface="Wingdings" pitchFamily="2" charset="2"/>
                  </a:rPr>
                  <a:t>BC</a:t>
                </a:r>
                <a:r>
                  <a:rPr lang="en-CA" dirty="0">
                    <a:sym typeface="Wingdings" pitchFamily="2" charset="2"/>
                  </a:rPr>
                  <a:t>E</a:t>
                </a:r>
                <a:r>
                  <a:rPr lang="en-CA" dirty="0" smtClean="0">
                    <a:sym typeface="Wingdings" pitchFamily="2" charset="2"/>
                  </a:rPr>
                  <a:t>DA, </a:t>
                </a:r>
                <a:r>
                  <a:rPr lang="en-CA" dirty="0"/>
                  <a:t>A</a:t>
                </a:r>
                <a:r>
                  <a:rPr lang="en-CA" dirty="0" smtClean="0">
                    <a:sym typeface="Wingdings" pitchFamily="2" charset="2"/>
                  </a:rPr>
                  <a:t>BD</a:t>
                </a:r>
                <a:r>
                  <a:rPr lang="en-CA" dirty="0">
                    <a:sym typeface="Wingdings" pitchFamily="2" charset="2"/>
                  </a:rPr>
                  <a:t>E</a:t>
                </a:r>
                <a:r>
                  <a:rPr lang="en-CA" dirty="0" smtClean="0">
                    <a:sym typeface="Wingdings" pitchFamily="2" charset="2"/>
                  </a:rPr>
                  <a:t>CA, </a:t>
                </a:r>
                <a:r>
                  <a:rPr lang="en-CA" dirty="0"/>
                  <a:t>A</a:t>
                </a:r>
                <a:r>
                  <a:rPr lang="en-CA" dirty="0" smtClean="0">
                    <a:sym typeface="Wingdings" pitchFamily="2" charset="2"/>
                  </a:rPr>
                  <a:t>CB</a:t>
                </a:r>
                <a:r>
                  <a:rPr lang="en-CA" dirty="0">
                    <a:sym typeface="Wingdings" pitchFamily="2" charset="2"/>
                  </a:rPr>
                  <a:t>ED</a:t>
                </a:r>
                <a:r>
                  <a:rPr lang="en-CA" dirty="0" smtClean="0">
                    <a:sym typeface="Wingdings" pitchFamily="2" charset="2"/>
                  </a:rPr>
                  <a:t>A,</a:t>
                </a:r>
                <a:r>
                  <a:rPr lang="en-CA" dirty="0"/>
                  <a:t> A</a:t>
                </a:r>
                <a:r>
                  <a:rPr lang="en-CA" dirty="0" smtClean="0">
                    <a:sym typeface="Wingdings" pitchFamily="2" charset="2"/>
                  </a:rPr>
                  <a:t>CD</a:t>
                </a:r>
                <a:r>
                  <a:rPr lang="en-CA" dirty="0">
                    <a:sym typeface="Wingdings" pitchFamily="2" charset="2"/>
                  </a:rPr>
                  <a:t>E</a:t>
                </a:r>
                <a:r>
                  <a:rPr lang="en-CA" dirty="0" smtClean="0">
                    <a:sym typeface="Wingdings" pitchFamily="2" charset="2"/>
                  </a:rPr>
                  <a:t>BA,</a:t>
                </a:r>
                <a:r>
                  <a:rPr lang="en-CA" dirty="0"/>
                  <a:t> A</a:t>
                </a:r>
                <a:r>
                  <a:rPr lang="en-CA" dirty="0" smtClean="0">
                    <a:sym typeface="Wingdings" pitchFamily="2" charset="2"/>
                  </a:rPr>
                  <a:t>DB</a:t>
                </a:r>
                <a:r>
                  <a:rPr lang="en-CA" dirty="0">
                    <a:sym typeface="Wingdings" pitchFamily="2" charset="2"/>
                  </a:rPr>
                  <a:t>E</a:t>
                </a:r>
                <a:r>
                  <a:rPr lang="en-CA" dirty="0" smtClean="0">
                    <a:sym typeface="Wingdings" pitchFamily="2" charset="2"/>
                  </a:rPr>
                  <a:t>CA,</a:t>
                </a:r>
                <a:r>
                  <a:rPr lang="en-CA" dirty="0"/>
                  <a:t> A</a:t>
                </a:r>
                <a:r>
                  <a:rPr lang="en-CA" dirty="0" smtClean="0">
                    <a:sym typeface="Wingdings" pitchFamily="2" charset="2"/>
                  </a:rPr>
                  <a:t>D</a:t>
                </a:r>
                <a:r>
                  <a:rPr lang="en-CA" dirty="0">
                    <a:sym typeface="Wingdings" pitchFamily="2" charset="2"/>
                  </a:rPr>
                  <a:t>CE</a:t>
                </a:r>
                <a:r>
                  <a:rPr lang="en-CA" dirty="0" smtClean="0">
                    <a:sym typeface="Wingdings" pitchFamily="2" charset="2"/>
                  </a:rPr>
                  <a:t>B</a:t>
                </a:r>
                <a:r>
                  <a:rPr lang="en-CA" dirty="0">
                    <a:sym typeface="Wingdings" pitchFamily="2" charset="2"/>
                  </a:rPr>
                  <a:t>A</a:t>
                </a:r>
                <a:endParaRPr lang="en-CA" dirty="0"/>
              </a:p>
              <a:p>
                <a:r>
                  <a:rPr lang="en-CA" dirty="0" smtClean="0"/>
                  <a:t>Therefore there are 6 possible routes. </a:t>
                </a:r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∎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4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02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Approach 3: Look Before you Leap</a:t>
            </a:r>
            <a:endParaRPr lang="en-CA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dirty="0" smtClean="0"/>
              <a:t>Figure out what you want and how you’re going to get it.</a:t>
            </a:r>
          </a:p>
          <a:p>
            <a:pPr eaLnBrk="1" hangingPunct="1"/>
            <a:r>
              <a:rPr lang="en-CA" dirty="0" smtClean="0"/>
              <a:t>(Euclid 2002): Three metal rods of lengths 9, 12, and 15 and negligible widths are welded to form a right-angled triangle held horizontally. A sphere of radius 5 sits on the triangle so that it is tangent to each rod. How high is the top of the sphere from the plane of triangle?</a:t>
            </a:r>
          </a:p>
        </p:txBody>
      </p:sp>
    </p:spTree>
    <p:extLst>
      <p:ext uri="{BB962C8B-B14F-4D97-AF65-F5344CB8AC3E}">
        <p14:creationId xmlns:p14="http://schemas.microsoft.com/office/powerpoint/2010/main" val="22475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Approach 3: Look Before you Leap</a:t>
            </a:r>
            <a:endParaRPr lang="en-CA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dirty="0" smtClean="0"/>
              <a:t>We want the height of sphere above the triangle</a:t>
            </a:r>
          </a:p>
          <a:p>
            <a:pPr eaLnBrk="1" hangingPunct="1"/>
            <a:r>
              <a:rPr lang="en-CA" dirty="0" smtClean="0"/>
              <a:t>Thus we want where on sphere at which the triangle is tangent to the sphere</a:t>
            </a:r>
          </a:p>
          <a:p>
            <a:pPr eaLnBrk="1" hangingPunct="1"/>
            <a:r>
              <a:rPr lang="en-CA" dirty="0" smtClean="0"/>
              <a:t>This would be the </a:t>
            </a:r>
            <a:r>
              <a:rPr lang="en-CA" dirty="0" err="1" smtClean="0"/>
              <a:t>incircle</a:t>
            </a:r>
            <a:r>
              <a:rPr lang="en-CA" dirty="0" smtClean="0"/>
              <a:t> (the unique circle inscribed in triangle)</a:t>
            </a:r>
          </a:p>
          <a:p>
            <a:pPr eaLnBrk="1" hangingPunct="1"/>
            <a:r>
              <a:rPr lang="en-CA" dirty="0" smtClean="0"/>
              <a:t>Tasks:</a:t>
            </a:r>
          </a:p>
          <a:p>
            <a:pPr lvl="1" eaLnBrk="1" hangingPunct="1"/>
            <a:r>
              <a:rPr lang="en-CA" dirty="0" smtClean="0"/>
              <a:t>Find the </a:t>
            </a:r>
            <a:r>
              <a:rPr lang="en-CA" dirty="0" err="1" smtClean="0"/>
              <a:t>incircle’s</a:t>
            </a:r>
            <a:r>
              <a:rPr lang="en-CA" dirty="0" smtClean="0"/>
              <a:t> unique radius (the </a:t>
            </a:r>
            <a:r>
              <a:rPr lang="en-CA" dirty="0" err="1" smtClean="0"/>
              <a:t>inradius</a:t>
            </a:r>
            <a:r>
              <a:rPr lang="en-CA" dirty="0" smtClean="0"/>
              <a:t>)</a:t>
            </a:r>
          </a:p>
          <a:p>
            <a:pPr lvl="1" eaLnBrk="1" hangingPunct="1"/>
            <a:r>
              <a:rPr lang="en-CA" dirty="0" smtClean="0"/>
              <a:t>Find where along the sphere that radius occurs</a:t>
            </a:r>
          </a:p>
          <a:p>
            <a:pPr lvl="1" eaLnBrk="1" hangingPunct="1"/>
            <a:r>
              <a:rPr lang="en-CA" dirty="0" smtClean="0"/>
              <a:t>Find height from there to the top of the sphere</a:t>
            </a:r>
          </a:p>
          <a:p>
            <a:pPr eaLnBrk="1" hangingPunct="1"/>
            <a:endParaRPr lang="en-CA" b="0" dirty="0" smtClean="0"/>
          </a:p>
        </p:txBody>
      </p:sp>
    </p:spTree>
    <p:extLst>
      <p:ext uri="{BB962C8B-B14F-4D97-AF65-F5344CB8AC3E}">
        <p14:creationId xmlns:p14="http://schemas.microsoft.com/office/powerpoint/2010/main" val="13836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blem-Solving Techniques (Part 1)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Problem-Solving Techniques (Part 1)</Template>
  <TotalTime>0</TotalTime>
  <Words>879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Problem-Solving Techniques (Part 1)</vt:lpstr>
      <vt:lpstr>Problem-Solving Techniques (part one) </vt:lpstr>
      <vt:lpstr>NO CALCULATORS.</vt:lpstr>
      <vt:lpstr>Intro: Cool number, bro</vt:lpstr>
      <vt:lpstr>Approach 1: Teakettle Principle</vt:lpstr>
      <vt:lpstr>Protip: Graphing is Cool</vt:lpstr>
      <vt:lpstr>Approach 2: Work Backwards, Write Forwards</vt:lpstr>
      <vt:lpstr>Protip: When all else fails…</vt:lpstr>
      <vt:lpstr>Approach 3: Look Before you Leap</vt:lpstr>
      <vt:lpstr>Approach 3: Look Before you Leap</vt:lpstr>
      <vt:lpstr>Approach 3: Look Before you Leap</vt:lpstr>
      <vt:lpstr>TEH ENDS (for nao)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2011-09-13T01:42:49Z</dcterms:created>
  <dcterms:modified xsi:type="dcterms:W3CDTF">2011-09-13T01:48:28Z</dcterms:modified>
</cp:coreProperties>
</file>