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5B5"/>
    <a:srgbClr val="FFFFFF"/>
    <a:srgbClr val="D1FFD3"/>
    <a:srgbClr val="224018"/>
    <a:srgbClr val="7DD330"/>
    <a:srgbClr val="00CC00"/>
    <a:srgbClr val="0C7CD2"/>
    <a:srgbClr val="1F7EE7"/>
    <a:srgbClr val="AE151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22, 2011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" name="Text Box 22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14"/>
              </a:rPr>
              <a:t>Powerpoint Templates</a:t>
            </a:r>
            <a:endParaRPr lang="fr-FR"/>
          </a:p>
        </p:txBody>
      </p:sp>
      <p:pic>
        <p:nvPicPr>
          <p:cNvPr id="62" name="Picture 21" descr="hrtgrrbytryytiy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58AB3F"/>
                </a:solidFill>
              </a:rPr>
              <a:t>Page </a:t>
            </a:r>
            <a:fld id="{D42CFC2C-8E1A-463D-B3BA-7093948BBD57}" type="slidenum">
              <a:rPr lang="fr-FR" b="1">
                <a:solidFill>
                  <a:srgbClr val="58AB3F"/>
                </a:solidFill>
              </a:rPr>
              <a:pPr/>
              <a:t>‹#›</a:t>
            </a:fld>
            <a:endParaRPr lang="fr-FR" b="1">
              <a:solidFill>
                <a:srgbClr val="58AB3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65" name="Picture 17" descr="hrerhey e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95862" y="1557338"/>
            <a:ext cx="358944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4000" b="1" dirty="0" err="1" smtClean="0">
                <a:solidFill>
                  <a:srgbClr val="224018"/>
                </a:solidFill>
                <a:latin typeface="Verdana" pitchFamily="34" charset="0"/>
              </a:rPr>
              <a:t>Proofs</a:t>
            </a:r>
            <a:endParaRPr lang="fr-FR" sz="4000" b="1" dirty="0">
              <a:solidFill>
                <a:srgbClr val="224018"/>
              </a:solidFill>
              <a:latin typeface="Verdana" pitchFamily="34" charset="0"/>
            </a:endParaRPr>
          </a:p>
          <a:p>
            <a:pPr algn="ctr"/>
            <a:r>
              <a:rPr lang="fr-FR" sz="4000" b="1" dirty="0" err="1" smtClean="0">
                <a:solidFill>
                  <a:srgbClr val="224018"/>
                </a:solidFill>
                <a:latin typeface="Verdana" pitchFamily="34" charset="0"/>
              </a:rPr>
              <a:t>Without</a:t>
            </a:r>
            <a:endParaRPr lang="fr-FR" sz="4000" b="1" dirty="0" smtClean="0">
              <a:solidFill>
                <a:srgbClr val="224018"/>
              </a:solidFill>
              <a:latin typeface="Verdana" pitchFamily="34" charset="0"/>
            </a:endParaRPr>
          </a:p>
          <a:p>
            <a:pPr algn="ctr"/>
            <a:r>
              <a:rPr lang="fr-FR" sz="4000" b="1" dirty="0" err="1" smtClean="0">
                <a:solidFill>
                  <a:srgbClr val="224018"/>
                </a:solidFill>
                <a:latin typeface="Verdana" pitchFamily="34" charset="0"/>
              </a:rPr>
              <a:t>Words</a:t>
            </a:r>
            <a:endParaRPr lang="fr-FR" sz="4000" b="1" dirty="0">
              <a:solidFill>
                <a:srgbClr val="224018"/>
              </a:solidFill>
              <a:latin typeface="Verdana" pitchFamily="34" charset="0"/>
            </a:endParaRPr>
          </a:p>
          <a:p>
            <a:pPr algn="ctr"/>
            <a:endParaRPr lang="fr-FR" sz="2800" b="1" i="1" dirty="0" smtClean="0">
              <a:solidFill>
                <a:srgbClr val="224018"/>
              </a:solidFill>
              <a:latin typeface="Verdana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224018"/>
                </a:solidFill>
                <a:latin typeface="Verdana" pitchFamily="34" charset="0"/>
              </a:rPr>
              <a:t>Math Club 10/24</a:t>
            </a:r>
            <a:endParaRPr lang="fr-FR" sz="2800" i="1" dirty="0">
              <a:solidFill>
                <a:srgbClr val="2240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06960" y="692696"/>
                <a:ext cx="7024744" cy="11430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CA" sz="3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6960" y="692696"/>
                <a:ext cx="7024744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88" y="2060848"/>
            <a:ext cx="698030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60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CA" sz="3000" dirty="0" smtClean="0">
                <a:solidFill>
                  <a:srgbClr val="224018"/>
                </a:solidFill>
              </a:rPr>
              <a:t>Sum of first n odd numbers is n</a:t>
            </a:r>
            <a:r>
              <a:rPr lang="en-CA" sz="3000" baseline="30000" dirty="0" smtClean="0">
                <a:solidFill>
                  <a:srgbClr val="224018"/>
                </a:solidFill>
              </a:rPr>
              <a:t>2</a:t>
            </a:r>
            <a:endParaRPr lang="en-CA" sz="3000" baseline="30000" dirty="0">
              <a:solidFill>
                <a:srgbClr val="224018"/>
              </a:solidFill>
            </a:endParaRPr>
          </a:p>
        </p:txBody>
      </p:sp>
      <p:pic>
        <p:nvPicPr>
          <p:cNvPr id="11266" name="Picture 2" descr="unitsize(15); defaultpen(linewidth(0.7));int n = 6; pair shiftR = ((n+2),0); real r = 0.3;pen colors(int i){ return rgb(i/n,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0938"/>
            <a:ext cx="8347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43608" y="476672"/>
                <a:ext cx="7024744" cy="11430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3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atan</m:t>
                          </m:r>
                        </m:fName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sz="3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atan</m:t>
                              </m:r>
                            </m:fName>
                            <m:e>
                              <m: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2+</m:t>
                              </m:r>
                              <m:func>
                                <m:funcPr>
                                  <m:ctrlPr>
                                    <a:rPr lang="en-CA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z="3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atan</m:t>
                                  </m:r>
                                </m:fName>
                                <m:e>
                                  <m:r>
                                    <a:rPr lang="en-CA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3=</m:t>
                                  </m:r>
                                  <m:r>
                                    <a:rPr lang="en-CA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</a:br>
                <a:endParaRPr lang="en-CA" sz="3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608" y="476672"/>
                <a:ext cx="7024744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878660" cy="50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00" y="620688"/>
            <a:ext cx="7776864" cy="1143000"/>
          </a:xfrm>
        </p:spPr>
        <p:txBody>
          <a:bodyPr>
            <a:no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Verdana" pitchFamily="34" charset="0"/>
              </a:rPr>
              <a:t>A 8x8 </a:t>
            </a:r>
            <a:r>
              <a:rPr lang="fr-FR" sz="2400" dirty="0" err="1">
                <a:solidFill>
                  <a:schemeClr val="tx1"/>
                </a:solidFill>
                <a:latin typeface="Verdana" pitchFamily="34" charset="0"/>
              </a:rPr>
              <a:t>chessboard</a:t>
            </a:r>
            <a:r>
              <a:rPr lang="fr-FR" sz="2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Verdana" pitchFamily="34" charset="0"/>
              </a:rPr>
              <a:t>with</a:t>
            </a:r>
            <a:r>
              <a:rPr lang="fr-FR" sz="2400" dirty="0">
                <a:solidFill>
                  <a:schemeClr val="tx1"/>
                </a:solidFill>
                <a:latin typeface="Verdana" pitchFamily="34" charset="0"/>
              </a:rPr>
              <a:t> a black and white square </a:t>
            </a:r>
            <a:r>
              <a:rPr lang="fr-FR" sz="2400" dirty="0" err="1">
                <a:solidFill>
                  <a:schemeClr val="tx1"/>
                </a:solidFill>
                <a:latin typeface="Verdana" pitchFamily="34" charset="0"/>
              </a:rPr>
              <a:t>removed</a:t>
            </a:r>
            <a:r>
              <a:rPr lang="fr-FR" sz="2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Verdana" pitchFamily="34" charset="0"/>
              </a:rPr>
              <a:t>can</a:t>
            </a:r>
            <a:r>
              <a:rPr lang="fr-FR" sz="2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Verdana" pitchFamily="34" charset="0"/>
              </a:rPr>
              <a:t>be</a:t>
            </a:r>
            <a:r>
              <a:rPr lang="fr-FR" sz="2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Verdana" pitchFamily="34" charset="0"/>
              </a:rPr>
              <a:t>tiled</a:t>
            </a:r>
            <a:r>
              <a:rPr lang="fr-FR" sz="2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Verdana" pitchFamily="34" charset="0"/>
              </a:rPr>
              <a:t>with</a:t>
            </a:r>
            <a:r>
              <a:rPr lang="fr-FR" sz="2400" dirty="0">
                <a:solidFill>
                  <a:schemeClr val="tx1"/>
                </a:solidFill>
                <a:latin typeface="Verdana" pitchFamily="34" charset="0"/>
              </a:rPr>
              <a:t> 2x1 </a:t>
            </a:r>
            <a:r>
              <a:rPr lang="fr-FR" sz="2400" dirty="0" err="1">
                <a:solidFill>
                  <a:schemeClr val="tx1"/>
                </a:solidFill>
                <a:latin typeface="Verdana" pitchFamily="34" charset="0"/>
              </a:rPr>
              <a:t>dominoes</a:t>
            </a:r>
            <a:endParaRPr lang="en-CA" sz="2400" dirty="0"/>
          </a:p>
        </p:txBody>
      </p:sp>
      <p:pic>
        <p:nvPicPr>
          <p:cNvPr id="9218" name="Picture 2" descr="alt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824536" cy="41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768471" y="442220"/>
            <a:ext cx="4990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 u="sng" dirty="0" err="1" smtClean="0">
                <a:solidFill>
                  <a:srgbClr val="224018"/>
                </a:solidFill>
                <a:latin typeface="Verdana" pitchFamily="34" charset="0"/>
              </a:rPr>
              <a:t>Try</a:t>
            </a:r>
            <a:r>
              <a:rPr lang="fr-FR" sz="2800" b="1" u="sng" dirty="0" smtClean="0">
                <a:solidFill>
                  <a:srgbClr val="224018"/>
                </a:solidFill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rgbClr val="224018"/>
                </a:solidFill>
                <a:latin typeface="Verdana" pitchFamily="34" charset="0"/>
              </a:rPr>
              <a:t>proving</a:t>
            </a:r>
            <a:r>
              <a:rPr lang="fr-FR" sz="2800" b="1" u="sng" dirty="0" smtClean="0">
                <a:solidFill>
                  <a:srgbClr val="224018"/>
                </a:solidFill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rgbClr val="224018"/>
                </a:solidFill>
                <a:latin typeface="Verdana" pitchFamily="34" charset="0"/>
              </a:rPr>
              <a:t>these</a:t>
            </a:r>
            <a:r>
              <a:rPr lang="fr-FR" sz="2800" b="1" u="sng" dirty="0" smtClean="0">
                <a:solidFill>
                  <a:srgbClr val="224018"/>
                </a:solidFill>
                <a:latin typeface="Verdana" pitchFamily="34" charset="0"/>
              </a:rPr>
              <a:t> </a:t>
            </a:r>
            <a:r>
              <a:rPr lang="fr-FR" sz="2800" b="1" u="sng" dirty="0" err="1" smtClean="0">
                <a:solidFill>
                  <a:srgbClr val="224018"/>
                </a:solidFill>
                <a:latin typeface="Verdana" pitchFamily="34" charset="0"/>
              </a:rPr>
              <a:t>facts</a:t>
            </a:r>
            <a:r>
              <a:rPr lang="fr-FR" sz="2800" b="1" u="sng" dirty="0" smtClean="0">
                <a:solidFill>
                  <a:srgbClr val="224018"/>
                </a:solidFill>
                <a:latin typeface="Verdana" pitchFamily="34" charset="0"/>
              </a:rPr>
              <a:t>:</a:t>
            </a:r>
            <a:endParaRPr lang="fr-FR" sz="2800" u="sng" dirty="0">
              <a:solidFill>
                <a:srgbClr val="22401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899592" y="1426441"/>
                <a:ext cx="7704856" cy="467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𝑏h</m:t>
                    </m:r>
                  </m:oMath>
                </a14:m>
                <a:endParaRPr lang="en-CA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&gt;3</m:t>
                    </m:r>
                  </m:oMath>
                </a14:m>
                <a:endParaRPr lang="en-CA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CA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𝑟𝑠</m:t>
                    </m:r>
                  </m:oMath>
                </a14:m>
                <a:endParaRPr lang="en-CA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1+2+…+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CA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CA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+…+</m:t>
                    </m:r>
                    <m:sSup>
                      <m:sSup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1+2+…+</m:t>
                            </m:r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tx1"/>
                    </a:solidFill>
                    <a:latin typeface="Verdana" pitchFamily="34" charset="0"/>
                  </a:rPr>
                  <a:t>(</a:t>
                </a:r>
                <a:r>
                  <a:rPr lang="fr-FR" dirty="0" err="1" smtClean="0">
                    <a:solidFill>
                      <a:schemeClr val="tx1"/>
                    </a:solidFill>
                    <a:latin typeface="Verdana" pitchFamily="34" charset="0"/>
                  </a:rPr>
                  <a:t>Nicomachus’s</a:t>
                </a:r>
                <a:r>
                  <a:rPr lang="fr-FR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dirty="0" err="1" smtClean="0">
                    <a:solidFill>
                      <a:schemeClr val="tx1"/>
                    </a:solidFill>
                    <a:latin typeface="Verdana" pitchFamily="34" charset="0"/>
                  </a:rPr>
                  <a:t>theorem</a:t>
                </a:r>
                <a:r>
                  <a:rPr lang="fr-FR" dirty="0" smtClean="0">
                    <a:solidFill>
                      <a:schemeClr val="tx1"/>
                    </a:solidFill>
                    <a:latin typeface="Verdana" pitchFamily="34" charset="0"/>
                  </a:rPr>
                  <a:t>)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sz="2000" dirty="0" smtClean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(AM-GM)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Sum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of first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odd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numbers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is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atan</m:t>
                        </m:r>
                      </m:fName>
                      <m:e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atan</m:t>
                            </m:r>
                          </m:fName>
                          <m:e>
                            <m:r>
                              <a:rPr lang="en-CA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2+</m:t>
                            </m:r>
                            <m:func>
                              <m:funcPr>
                                <m:ctrlPr>
                                  <a:rPr lang="en-CA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atan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3=</m:t>
                                </m:r>
                                <m:r>
                                  <a:rPr lang="en-CA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fr-FR" sz="2000" dirty="0" smtClean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A 8x8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chessboard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with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a black and white square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removed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can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be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tiled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with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 2x1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Verdana" pitchFamily="34" charset="0"/>
                  </a:rPr>
                  <a:t>dominoes</a:t>
                </a:r>
                <a:r>
                  <a:rPr lang="fr-FR" sz="2000" dirty="0" smtClean="0">
                    <a:solidFill>
                      <a:schemeClr val="tx1"/>
                    </a:solidFill>
                    <a:latin typeface="Verdana" pitchFamily="34" charset="0"/>
                  </a:rPr>
                  <a:t>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endParaRPr lang="fr-FR" sz="2000" dirty="0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mc:Choice>
        <mc:Fallback>
          <p:sp>
            <p:nvSpPr>
              <p:cNvPr id="308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426441"/>
                <a:ext cx="7704856" cy="4679950"/>
              </a:xfrm>
              <a:prstGeom prst="rect">
                <a:avLst/>
              </a:prstGeom>
              <a:blipFill rotWithShape="1">
                <a:blip r:embed="rId2"/>
                <a:stretch>
                  <a:fillRect l="-713" r="-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3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CA" sz="3000" i="1">
                          <a:solidFill>
                            <a:schemeClr val="tx1"/>
                          </a:solidFill>
                          <a:latin typeface="Cambria Math"/>
                        </a:rPr>
                        <m:t>𝑏h</m:t>
                      </m:r>
                    </m:oMath>
                  </m:oMathPara>
                </a14:m>
                <a: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</a:br>
                <a:endParaRPr lang="en-CA" sz="3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2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359160" cy="24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imgur.com/EJoJ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4677"/>
            <a:ext cx="4464496" cy="41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95890" y="11800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CA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43608" y="605619"/>
                <a:ext cx="7024744" cy="11430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&gt;3</m:t>
                      </m:r>
                    </m:oMath>
                  </m:oMathPara>
                </a14:m>
                <a: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</a:br>
                <a:endParaRPr lang="en-CA" sz="3000" dirty="0"/>
              </a:p>
            </p:txBody>
          </p:sp>
        </mc:Choice>
        <mc:Fallback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608" y="605619"/>
                <a:ext cx="7024744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1600" y="0"/>
                <a:ext cx="7024744" cy="11430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0"/>
                <a:ext cx="7024744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22020" cy="43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06960" y="692696"/>
                <a:ext cx="7024744" cy="11430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3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𝑟𝑠</m:t>
                      </m:r>
                    </m:oMath>
                  </m:oMathPara>
                </a14:m>
                <a: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</a:br>
                <a:endParaRPr lang="en-CA" sz="3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6960" y="692696"/>
                <a:ext cx="7024744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defaultpen(linewidth(0.7)+fontsize(10)); unitsize(15); real a = 3.6, b = 4.8, c = (a^2 + b^2)^.5; pair shiftR = (a+b+2,0); pe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5216"/>
            <a:ext cx="81252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1+2+…+</m:t>
                      </m:r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</a:br>
                <a:endParaRPr lang="en-CA" sz="3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1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alt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89110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43608" y="332656"/>
                <a:ext cx="7024744" cy="11430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1+2+…+</m:t>
                              </m:r>
                              <m:r>
                                <a:rPr lang="en-CA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</a:br>
                <a:endParaRPr lang="en-CA" sz="3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608" y="332656"/>
                <a:ext cx="7024744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alt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112568" cy="50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87620" y="620688"/>
                <a:ext cx="7024744" cy="1143000"/>
              </a:xfr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CA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CA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CA" sz="3000" i="1" dirty="0">
                    <a:solidFill>
                      <a:schemeClr val="tx1"/>
                    </a:solidFill>
                    <a:latin typeface="Cambria Math"/>
                  </a:rPr>
                </a:br>
                <a:endParaRPr lang="en-CA" sz="3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7620" y="620688"/>
                <a:ext cx="7024744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344816" cy="36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7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449</TotalTime>
  <Words>262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PowerPoint Presentation</vt:lpstr>
      <vt:lpstr>PowerPoint Presentation</vt:lpstr>
      <vt:lpstr>A=1/2 bh </vt:lpstr>
      <vt:lpstr>π&gt;3 </vt:lpstr>
      <vt:lpstr>A=πr^2</vt:lpstr>
      <vt:lpstr>A=rs </vt:lpstr>
      <vt:lpstr>1+2+…+n=((n+1)¦2) </vt:lpstr>
      <vt:lpstr>1^3+2^3+…+n^3=(1+2+…+n)^2 </vt:lpstr>
      <vt:lpstr>h_1+h_2+…+h_n=n^3 </vt:lpstr>
      <vt:lpstr>(a+b)/2≥√ab</vt:lpstr>
      <vt:lpstr>Sum of first n odd numbers is n2</vt:lpstr>
      <vt:lpstr>atan⁡〖1+atan⁡〖2+atan⁡〖3=π〗 〗 〗   </vt:lpstr>
      <vt:lpstr>A 8x8 chessboard with a black and white square removed can be tiled with 2x1 dominoes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Circles</dc:title>
  <dc:creator>www.powerpointstyles.com</dc:creator>
  <dc:description>Image credit to FreeDigitalPhotos.net</dc:description>
  <cp:lastModifiedBy>Bai</cp:lastModifiedBy>
  <cp:revision>57</cp:revision>
  <dcterms:created xsi:type="dcterms:W3CDTF">2009-03-23T15:23:24Z</dcterms:created>
  <dcterms:modified xsi:type="dcterms:W3CDTF">2011-10-23T05:45:08Z</dcterms:modified>
</cp:coreProperties>
</file>