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BAD6B76-C4FC-4AF8-A256-443561C2BB3B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D8854D5-3B93-4A21-9C8C-A6038622E1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Random Number Generators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club 12/06/2010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</a:t>
            </a:r>
            <a:r>
              <a:rPr lang="en-US" dirty="0" err="1" smtClean="0"/>
              <a:t>congruential</a:t>
            </a:r>
            <a:r>
              <a:rPr lang="en-US" dirty="0" smtClean="0"/>
              <a:t> RNG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𝒌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𝒈</m:t>
                      </m:r>
                      <m:r>
                        <a:rPr lang="en-US" i="1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𝒌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𝒄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Standard random number generator in many programming languages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Java –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=(</m:t>
                    </m:r>
                    <m:r>
                      <a:rPr lang="en-US" i="1">
                        <a:latin typeface="Cambria Math"/>
                      </a:rPr>
                      <m:t>𝟐𝟓𝟐𝟏𝟒𝟗𝟎𝟑𝟗𝟏𝟕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𝟏𝟏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err="1" smtClean="0"/>
                  <a:t>Glibc</a:t>
                </a:r>
                <a:r>
                  <a:rPr lang="en-US" dirty="0" smtClean="0"/>
                  <a:t> –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=(</m:t>
                    </m:r>
                    <m:r>
                      <a:rPr lang="en-US" i="1">
                        <a:latin typeface="Cambria Math"/>
                      </a:rPr>
                      <m:t>𝟏𝟏𝟎𝟑𝟓𝟏𝟓𝟐𝟒𝟓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𝟏𝟐𝟑𝟒𝟓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Microsoft Visual C++ –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=(</m:t>
                    </m:r>
                    <m:r>
                      <a:rPr lang="en-US" i="1">
                        <a:latin typeface="Cambria Math"/>
                      </a:rPr>
                      <m:t>𝟐𝟏𝟒𝟎𝟏𝟑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𝟐𝟓𝟑𝟏𝟎𝟏𝟏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558" r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1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X_0?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𝒌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=(</m:t>
                      </m:r>
                      <m:r>
                        <a:rPr lang="en-US" i="1">
                          <a:latin typeface="Cambria Math"/>
                        </a:rPr>
                        <m:t>𝒈</m:t>
                      </m:r>
                      <m:r>
                        <a:rPr lang="en-US" i="1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𝒌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𝒄</m:t>
                      </m:r>
                      <m:r>
                        <a:rPr lang="en-US" i="1">
                          <a:latin typeface="Cambria Math"/>
                        </a:rPr>
                        <m:t>)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 smtClean="0"/>
                  <a:t>?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Also known as the seed.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Current system time, or sometimes hardware.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www.random.org/history/rdo-v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2895600" cy="181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67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master number-theorist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𝒌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=(</m:t>
                      </m:r>
                      <m:r>
                        <a:rPr lang="en-US" i="1">
                          <a:latin typeface="Cambria Math"/>
                        </a:rPr>
                        <m:t>𝒈</m:t>
                      </m:r>
                      <m:r>
                        <a:rPr lang="en-US" i="1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𝒌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𝒄</m:t>
                      </m:r>
                      <m:r>
                        <a:rPr lang="en-US" i="1">
                          <a:latin typeface="Cambria Math"/>
                        </a:rPr>
                        <m:t>)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A good random number generator has a long </a:t>
                </a:r>
                <a:r>
                  <a:rPr lang="en-US" i="1" dirty="0" smtClean="0"/>
                  <a:t>period</a:t>
                </a:r>
                <a:r>
                  <a:rPr lang="en-US" dirty="0" smtClean="0"/>
                  <a:t> (number of terms before it starts repeating).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Explain why it is best if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𝒄</m:t>
                    </m:r>
                    <m:r>
                      <a:rPr lang="en-US" b="1" i="1" smtClean="0">
                        <a:latin typeface="Cambria Math"/>
                      </a:rPr>
                      <m:t>⊥</m:t>
                    </m:r>
                    <m:r>
                      <a:rPr lang="en-US" b="1" i="1" smtClean="0">
                        <a:latin typeface="Cambria Math"/>
                      </a:rPr>
                      <m:t>𝒏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Explain why it is best if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divisible by all prime factors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Suppose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b="1" i="1" smtClean="0">
                        <a:latin typeface="Cambria Math"/>
                      </a:rPr>
                      <m:t>|</m:t>
                    </m:r>
                    <m:r>
                      <a:rPr lang="en-US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. Explain why it is best if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  <a:ea typeface="Cambria Math"/>
                      </a:rPr>
                      <m:t>mod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00" t="-558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793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random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1, 3, 5, 7, 9, 11, …?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3, 7, 0, 7, 7, 4, 1, 5, 6, 1, 7, 8, 5 …?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44, 22, 16, 33, 67, 29, 68, 38, 49, </a:t>
            </a:r>
            <a:r>
              <a:rPr lang="en-US" dirty="0" smtClean="0"/>
              <a:t>89, …?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4, 4, 4, 4, 4, 4, 4, 4, …?</a:t>
            </a:r>
            <a:endParaRPr lang="en-US" dirty="0"/>
          </a:p>
        </p:txBody>
      </p:sp>
      <p:pic>
        <p:nvPicPr>
          <p:cNvPr id="1026" name="Picture 2" descr="Random N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38100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generate random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876800"/>
            <a:ext cx="7620000" cy="1249363"/>
          </a:xfrm>
        </p:spPr>
        <p:txBody>
          <a:bodyPr/>
          <a:lstStyle/>
          <a:p>
            <a:r>
              <a:rPr lang="en-US" dirty="0" smtClean="0"/>
              <a:t>Simple. Hook up a computer to a radio that detects atmospheric noise and converts them into numbers.</a:t>
            </a:r>
            <a:endParaRPr lang="en-US" dirty="0"/>
          </a:p>
        </p:txBody>
      </p:sp>
      <p:pic>
        <p:nvPicPr>
          <p:cNvPr id="2050" name="Picture 2" descr="http://www.random.org/history/rdo-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4648200" cy="292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1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without a radio…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You can’t.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But on the other hand, there’s pseudorandom number generators…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Jason Gin’s faulty </a:t>
            </a:r>
            <a:r>
              <a:rPr lang="en-CA" dirty="0" err="1" smtClean="0"/>
              <a:t>Diceroll</a:t>
            </a:r>
            <a:r>
              <a:rPr lang="en-CA" dirty="0" smtClean="0"/>
              <a:t> RNG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x = rand()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y = rand()</a:t>
            </a:r>
          </a:p>
          <a:p>
            <a:r>
              <a:rPr lang="en-CA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= x * y * 100</a:t>
            </a:r>
          </a:p>
          <a:p>
            <a:r>
              <a:rPr lang="en-CA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eturn round(r)</a:t>
            </a:r>
          </a:p>
          <a:p>
            <a:r>
              <a:rPr lang="en-CA" b="0" i="1" dirty="0" smtClean="0">
                <a:cs typeface="Courier New" pitchFamily="49" charset="0"/>
              </a:rPr>
              <a:t>rand() gives a random real from 0 to 1, and round() rounds a real to the nearest integer.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b="0" dirty="0" smtClean="0">
                <a:cs typeface="Courier New" pitchFamily="49" charset="0"/>
              </a:rPr>
              <a:t>Jason is getting the number 100 less frequently than he should. What is wrong with his code?</a:t>
            </a:r>
            <a:endParaRPr lang="en-CA" b="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0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48400" cy="1371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Mathematical analysis of </a:t>
            </a:r>
            <a:r>
              <a:rPr lang="en-CA" dirty="0" err="1" smtClean="0"/>
              <a:t>jason’s</a:t>
            </a:r>
            <a:r>
              <a:rPr lang="en-CA" dirty="0" smtClean="0"/>
              <a:t> </a:t>
            </a:r>
            <a:r>
              <a:rPr lang="en-CA" dirty="0" err="1" smtClean="0"/>
              <a:t>rng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7620000" cy="4572000"/>
              </a:xfrm>
            </p:spPr>
            <p:txBody>
              <a:bodyPr/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CA" dirty="0" smtClean="0"/>
                  <a:t>What is the chance of Jason’s function returning 100?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𝒙𝒚</m:t>
                    </m:r>
                    <m:r>
                      <a:rPr lang="en-CA" b="1" i="1" smtClean="0">
                        <a:latin typeface="Cambria Math"/>
                      </a:rPr>
                      <m:t> ≥</m:t>
                    </m:r>
                    <m:r>
                      <a:rPr lang="en-CA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  <a:ea typeface="Cambria Math"/>
                      </a:rPr>
                      <m:t>𝟗𝟗𝟓</m:t>
                    </m:r>
                  </m:oMath>
                </a14:m>
                <a:endParaRPr lang="en-CA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  <m:r>
                      <a:rPr lang="en-CA" b="1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CA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𝟎</m:t>
                        </m:r>
                        <m:r>
                          <a:rPr lang="en-CA" b="1" i="1" smtClean="0">
                            <a:latin typeface="Cambria Math"/>
                          </a:rPr>
                          <m:t>.</m:t>
                        </m:r>
                        <m:r>
                          <a:rPr lang="en-CA" b="1" i="1" smtClean="0">
                            <a:latin typeface="Cambria Math"/>
                          </a:rPr>
                          <m:t>𝟗𝟗𝟓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endParaRPr lang="en-CA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CA" dirty="0" smtClean="0"/>
                  <a:t>If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&lt;</m:t>
                    </m:r>
                    <m:r>
                      <a:rPr lang="en-CA" b="1" i="1" smtClean="0">
                        <a:latin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</a:rPr>
                      <m:t>𝟗𝟗𝟓</m:t>
                    </m:r>
                  </m:oMath>
                </a14:m>
                <a:r>
                  <a:rPr lang="en-CA" dirty="0" smtClean="0"/>
                  <a:t> then it is impossible for any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CA" dirty="0" smtClean="0"/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CA" dirty="0" smtClean="0"/>
                  <a:t>If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≥</m:t>
                    </m:r>
                    <m:r>
                      <a:rPr lang="en-CA" b="1" i="1" smtClean="0">
                        <a:latin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</a:rPr>
                      <m:t>𝟗𝟗𝟓</m:t>
                    </m:r>
                  </m:oMath>
                </a14:m>
                <a:r>
                  <a:rPr lang="en-CA" dirty="0" smtClean="0"/>
                  <a:t> then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CA" dirty="0" smtClean="0"/>
                  <a:t> has a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𝟏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CA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1" i="1" smtClean="0">
                            <a:latin typeface="Cambria Math"/>
                          </a:rPr>
                          <m:t>𝟎</m:t>
                        </m:r>
                        <m:r>
                          <a:rPr lang="en-CA" b="1" i="1" smtClean="0">
                            <a:latin typeface="Cambria Math"/>
                          </a:rPr>
                          <m:t>.</m:t>
                        </m:r>
                        <m:r>
                          <a:rPr lang="en-CA" b="1" i="1" smtClean="0">
                            <a:latin typeface="Cambria Math"/>
                          </a:rPr>
                          <m:t>𝟗𝟗𝟓</m:t>
                        </m:r>
                      </m:num>
                      <m:den>
                        <m:r>
                          <a:rPr lang="en-CA" b="1" i="1" smtClean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CA" dirty="0" smtClean="0"/>
                  <a:t> chance.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CA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CA" b="1" i="1" smtClean="0">
                            <a:latin typeface="Cambria Math"/>
                          </a:rPr>
                          <m:t>𝟎</m:t>
                        </m:r>
                        <m:r>
                          <a:rPr lang="en-CA" b="1" i="1" smtClean="0">
                            <a:latin typeface="Cambria Math"/>
                          </a:rPr>
                          <m:t>.</m:t>
                        </m:r>
                        <m:r>
                          <a:rPr lang="en-CA" b="1" i="1" smtClean="0">
                            <a:latin typeface="Cambria Math"/>
                          </a:rPr>
                          <m:t>𝟗𝟗𝟓</m:t>
                        </m:r>
                      </m:sub>
                      <m:sup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sup>
                      <m:e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  <m:r>
                          <a:rPr lang="en-CA" b="1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CA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CA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CA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CA" b="1" i="1" smtClean="0">
                                <a:latin typeface="Cambria Math"/>
                              </a:rPr>
                              <m:t>𝟗𝟗𝟓</m:t>
                            </m:r>
                          </m:num>
                          <m:den>
                            <m:r>
                              <a:rPr lang="en-CA" b="1" i="1" smtClean="0">
                                <a:latin typeface="Cambria Math"/>
                              </a:rPr>
                              <m:t>𝒙</m:t>
                            </m:r>
                          </m:den>
                        </m:f>
                      </m:e>
                    </m:nary>
                    <m:r>
                      <a:rPr lang="en-CA" b="1" i="1" smtClean="0">
                        <a:latin typeface="Cambria Math"/>
                      </a:rPr>
                      <m:t>𝒅𝒙</m:t>
                    </m:r>
                  </m:oMath>
                </a14:m>
                <a:endParaRPr lang="en-CA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CA" b="1" dirty="0" smtClean="0"/>
                  <a:t>Integral is </a:t>
                </a: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𝒙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</a:rPr>
                      <m:t>𝟗𝟗𝟓</m:t>
                    </m:r>
                    <m:r>
                      <a:rPr lang="en-CA" b="1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CA" b="1" i="0" smtClean="0"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CA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𝑪</m:t>
                    </m:r>
                  </m:oMath>
                </a14:m>
                <a:endParaRPr lang="en-CA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b="1" i="1" smtClean="0">
                        <a:latin typeface="Cambria Math"/>
                      </a:rPr>
                      <m:t>=</m:t>
                    </m:r>
                    <m:r>
                      <a:rPr lang="en-CA" b="1" i="1" smtClean="0">
                        <a:latin typeface="Cambria Math"/>
                      </a:rPr>
                      <m:t>𝟏</m:t>
                    </m:r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</a:rPr>
                      <m:t>𝟗𝟗𝟓</m:t>
                    </m:r>
                    <m:r>
                      <m:rPr>
                        <m:nor/>
                      </m:rPr>
                      <a:rPr lang="en-CA" b="1" i="0" smtClean="0"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CA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1" i="1" smtClean="0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CA" b="1" i="1" smtClean="0">
                        <a:latin typeface="Cambria Math"/>
                      </a:rPr>
                      <m:t>−</m:t>
                    </m:r>
                    <m:r>
                      <a:rPr lang="en-CA" b="1" i="1" smtClean="0">
                        <a:latin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</a:rPr>
                      <m:t>𝟗𝟗𝟓</m:t>
                    </m:r>
                    <m:r>
                      <a:rPr lang="en-CA" b="1" i="1" smtClean="0">
                        <a:latin typeface="Cambria Math"/>
                      </a:rPr>
                      <m:t>+</m:t>
                    </m:r>
                    <m:r>
                      <a:rPr lang="en-CA" b="1" i="1" smtClean="0">
                        <a:latin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</a:rPr>
                      <m:t>𝟗𝟗𝟓</m:t>
                    </m:r>
                    <m:r>
                      <m:rPr>
                        <m:nor/>
                      </m:rPr>
                      <a:rPr lang="en-CA" b="1" i="0" smtClean="0"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CA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1" i="1" smtClean="0">
                            <a:latin typeface="Cambria Math"/>
                          </a:rPr>
                          <m:t>𝟎</m:t>
                        </m:r>
                        <m:r>
                          <a:rPr lang="en-CA" b="1" i="1" smtClean="0">
                            <a:latin typeface="Cambria Math"/>
                          </a:rPr>
                          <m:t>.</m:t>
                        </m:r>
                        <m:r>
                          <a:rPr lang="en-CA" b="1" i="1" smtClean="0">
                            <a:latin typeface="Cambria Math"/>
                          </a:rPr>
                          <m:t>𝟗𝟗𝟓</m:t>
                        </m:r>
                      </m:e>
                    </m:d>
                    <m:r>
                      <a:rPr lang="en-CA" b="1" i="1" smtClean="0">
                        <a:latin typeface="Cambria Math"/>
                      </a:rPr>
                      <m:t>≈</m:t>
                    </m:r>
                    <m:r>
                      <a:rPr lang="en-CA" b="1" i="1" smtClean="0">
                        <a:latin typeface="Cambria Math"/>
                      </a:rPr>
                      <m:t>𝟎</m:t>
                    </m:r>
                    <m:r>
                      <a:rPr lang="en-CA" b="1" i="1" smtClean="0">
                        <a:latin typeface="Cambria Math"/>
                      </a:rPr>
                      <m:t>.</m:t>
                    </m:r>
                    <m:r>
                      <a:rPr lang="en-CA" b="1" i="1" smtClean="0">
                        <a:latin typeface="Cambria Math"/>
                      </a:rPr>
                      <m:t>𝟎𝟎𝟎𝟎𝟏𝟐𝟓𝟐</m:t>
                    </m:r>
                  </m:oMath>
                </a14:m>
                <a:endParaRPr lang="en-CA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CA" dirty="0" smtClean="0"/>
                  <a:t>About once every 79867 trials.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CA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7620000" cy="4572000"/>
              </a:xfrm>
              <a:blipFill rotWithShape="1">
                <a:blip r:embed="rId2"/>
                <a:stretch>
                  <a:fillRect l="-640" t="-5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28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Park-miller RNG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𝒌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𝒌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1" i="0" smtClean="0">
                          <a:latin typeface="Cambria Math"/>
                        </a:rPr>
                        <m:t>mod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Very simple.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Let’s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𝟕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𝒏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𝟏𝟓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𝟏𝟒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𝟖</m:t>
                    </m:r>
                  </m:oMath>
                </a14:m>
                <a:endParaRPr lang="en-US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𝟏𝟏</m:t>
                    </m:r>
                  </m:oMath>
                </a14:m>
                <a:endParaRPr lang="en-US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2, 14, 8, 11, 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35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randu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𝒌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𝟔𝟓𝟓𝟑𝟗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/>
                        </a:rPr>
                        <m:t>mod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𝟑𝟏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File:Rand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866" y="2209800"/>
            <a:ext cx="5323114" cy="293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58780" y="5219033"/>
            <a:ext cx="6172200" cy="1638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Above: 100,000 supposedly ‘random’ points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What went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0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analysis of </a:t>
            </a:r>
            <a:r>
              <a:rPr lang="en-US" dirty="0" err="1" smtClean="0"/>
              <a:t>randu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𝒌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𝟔𝟓𝟓𝟑𝟗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mod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𝟑𝟏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Notice that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𝟔𝟓𝟓𝟑𝟗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𝟏𝟔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𝟏𝟔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</a:rPr>
                                  <m:t>𝟏𝟔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𝟑𝟐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𝟔</m:t>
                        </m:r>
                        <m:r>
                          <a:rPr lang="en-US" b="1" i="1" smtClean="0">
                            <a:latin typeface="Cambria Math"/>
                          </a:rPr>
                          <m:t>⋅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𝟏𝟔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𝟗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≡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𝟔</m:t>
                        </m:r>
                        <m:r>
                          <a:rPr lang="en-US" b="1" i="1" smtClean="0">
                            <a:latin typeface="Cambria Math"/>
                          </a:rPr>
                          <m:t>⋅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𝟏𝟔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𝟗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𝟔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</a:rPr>
                                  <m:t>𝟏𝟔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𝟗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𝟏𝟔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𝟗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Very, very bad: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𝟗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14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110</TotalTime>
  <Words>786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Random Number Generators</vt:lpstr>
      <vt:lpstr>What are random numbers?</vt:lpstr>
      <vt:lpstr>How do we generate random numbers?</vt:lpstr>
      <vt:lpstr>Well without a radio…</vt:lpstr>
      <vt:lpstr>Jason Gin’s faulty Diceroll RNG</vt:lpstr>
      <vt:lpstr>Mathematical analysis of jason’s rng</vt:lpstr>
      <vt:lpstr>Park-miller RNG</vt:lpstr>
      <vt:lpstr>randu</vt:lpstr>
      <vt:lpstr>Mathematical analysis of randu</vt:lpstr>
      <vt:lpstr>Linear congruential RNG</vt:lpstr>
      <vt:lpstr>What about X_0?</vt:lpstr>
      <vt:lpstr>For the master number-theorist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Number Generators</dc:title>
  <dc:creator>Student</dc:creator>
  <cp:lastModifiedBy>Bai</cp:lastModifiedBy>
  <cp:revision>87</cp:revision>
  <dcterms:created xsi:type="dcterms:W3CDTF">2010-12-05T04:28:45Z</dcterms:created>
  <dcterms:modified xsi:type="dcterms:W3CDTF">2010-12-06T22:39:27Z</dcterms:modified>
</cp:coreProperties>
</file>