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00"/>
    <a:srgbClr val="000099"/>
    <a:srgbClr val="006600"/>
    <a:srgbClr val="339933"/>
    <a:srgbClr val="00CC00"/>
    <a:srgbClr val="336699"/>
    <a:srgbClr val="3366FF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1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8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0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1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99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952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76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41" name="Picture 17" descr="Ighfmahgfge1hgfghf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812088" y="63087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273B113A-4D8E-4ACC-B865-81E9BA042925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pic>
        <p:nvPicPr>
          <p:cNvPr id="2065" name="Picture 17" descr="Ighfmahgfge1hgfgh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38328" y="2781300"/>
            <a:ext cx="6072816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4000" b="1" dirty="0" err="1" smtClean="0">
                <a:solidFill>
                  <a:srgbClr val="006600"/>
                </a:solidFill>
                <a:latin typeface="Verdana" pitchFamily="34" charset="0"/>
              </a:rPr>
              <a:t>Sorting</a:t>
            </a:r>
            <a:r>
              <a:rPr lang="fr-FR" sz="4000" b="1" dirty="0" smtClean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4000" b="1" dirty="0" err="1" smtClean="0">
                <a:solidFill>
                  <a:srgbClr val="006600"/>
                </a:solidFill>
                <a:latin typeface="Verdana" pitchFamily="34" charset="0"/>
              </a:rPr>
              <a:t>Algorithms</a:t>
            </a:r>
            <a:endParaRPr lang="fr-FR" sz="4000" b="1" dirty="0" smtClean="0">
              <a:solidFill>
                <a:srgbClr val="006600"/>
              </a:solidFill>
              <a:latin typeface="Verdana" pitchFamily="34" charset="0"/>
            </a:endParaRPr>
          </a:p>
          <a:p>
            <a:pPr algn="ctr"/>
            <a:r>
              <a:rPr lang="fr-FR" sz="1600" b="1" dirty="0" smtClean="0">
                <a:solidFill>
                  <a:srgbClr val="006600"/>
                </a:solidFill>
                <a:latin typeface="Verdana" pitchFamily="34" charset="0"/>
              </a:rPr>
              <a:t>(</a:t>
            </a:r>
            <a:r>
              <a:rPr lang="fr-FR" sz="1600" b="1" dirty="0" err="1" smtClean="0">
                <a:solidFill>
                  <a:srgbClr val="006600"/>
                </a:solidFill>
                <a:latin typeface="Verdana" pitchFamily="34" charset="0"/>
              </a:rPr>
              <a:t>includes</a:t>
            </a:r>
            <a:r>
              <a:rPr lang="fr-FR" sz="1600" b="1" dirty="0" smtClean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1600" b="1" dirty="0" err="1" smtClean="0">
                <a:solidFill>
                  <a:srgbClr val="006600"/>
                </a:solidFill>
                <a:latin typeface="Verdana" pitchFamily="34" charset="0"/>
              </a:rPr>
              <a:t>some</a:t>
            </a:r>
            <a:r>
              <a:rPr lang="fr-FR" sz="1600" b="1" dirty="0" smtClean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1600" b="1" dirty="0" err="1" smtClean="0">
                <a:solidFill>
                  <a:srgbClr val="006600"/>
                </a:solidFill>
                <a:latin typeface="Verdana" pitchFamily="34" charset="0"/>
              </a:rPr>
              <a:t>really</a:t>
            </a:r>
            <a:r>
              <a:rPr lang="fr-FR" sz="1600" b="1" dirty="0" smtClean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1600" b="1" dirty="0" err="1" smtClean="0">
                <a:solidFill>
                  <a:srgbClr val="006600"/>
                </a:solidFill>
                <a:latin typeface="Verdana" pitchFamily="34" charset="0"/>
              </a:rPr>
              <a:t>ridiculous</a:t>
            </a:r>
            <a:r>
              <a:rPr lang="fr-FR" sz="1600" b="1" dirty="0" smtClean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1600" b="1" dirty="0" err="1" smtClean="0">
                <a:solidFill>
                  <a:srgbClr val="006600"/>
                </a:solidFill>
                <a:latin typeface="Verdana" pitchFamily="34" charset="0"/>
              </a:rPr>
              <a:t>ones</a:t>
            </a:r>
            <a:r>
              <a:rPr lang="fr-FR" sz="1600" b="1" dirty="0" smtClean="0">
                <a:solidFill>
                  <a:srgbClr val="006600"/>
                </a:solidFill>
                <a:latin typeface="Verdana" pitchFamily="34" charset="0"/>
              </a:rPr>
              <a:t>)</a:t>
            </a:r>
          </a:p>
          <a:p>
            <a:pPr algn="ctr"/>
            <a:r>
              <a:rPr lang="fr-FR" sz="1600" b="1" dirty="0" smtClean="0">
                <a:solidFill>
                  <a:srgbClr val="006600"/>
                </a:solidFill>
                <a:latin typeface="Verdana" pitchFamily="34" charset="0"/>
              </a:rPr>
              <a:t>(</a:t>
            </a:r>
            <a:r>
              <a:rPr lang="fr-FR" sz="1600" b="1" dirty="0" err="1" smtClean="0">
                <a:solidFill>
                  <a:srgbClr val="006600"/>
                </a:solidFill>
                <a:latin typeface="Verdana" pitchFamily="34" charset="0"/>
              </a:rPr>
              <a:t>may</a:t>
            </a:r>
            <a:r>
              <a:rPr lang="fr-FR" sz="1600" b="1" dirty="0" smtClean="0">
                <a:solidFill>
                  <a:srgbClr val="006600"/>
                </a:solidFill>
                <a:latin typeface="Verdana" pitchFamily="34" charset="0"/>
              </a:rPr>
              <a:t> come </a:t>
            </a:r>
            <a:r>
              <a:rPr lang="fr-FR" sz="1600" b="1" dirty="0" err="1" smtClean="0">
                <a:solidFill>
                  <a:srgbClr val="006600"/>
                </a:solidFill>
                <a:latin typeface="Verdana" pitchFamily="34" charset="0"/>
              </a:rPr>
              <a:t>with</a:t>
            </a:r>
            <a:r>
              <a:rPr lang="fr-FR" sz="1600" b="1" dirty="0" smtClean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1600" b="1" dirty="0" err="1" smtClean="0">
                <a:solidFill>
                  <a:srgbClr val="006600"/>
                </a:solidFill>
                <a:latin typeface="Verdana" pitchFamily="34" charset="0"/>
              </a:rPr>
              <a:t>demonstrations</a:t>
            </a:r>
            <a:r>
              <a:rPr lang="fr-FR" sz="1600" b="1" dirty="0" smtClean="0">
                <a:solidFill>
                  <a:srgbClr val="006600"/>
                </a:solidFill>
                <a:latin typeface="Verdana" pitchFamily="34" charset="0"/>
              </a:rPr>
              <a:t>)</a:t>
            </a:r>
          </a:p>
          <a:p>
            <a:pPr algn="r"/>
            <a:r>
              <a:rPr lang="fr-FR" sz="2000" b="1" i="1" dirty="0" smtClean="0">
                <a:solidFill>
                  <a:srgbClr val="006600"/>
                </a:solidFill>
                <a:latin typeface="Verdana" pitchFamily="34" charset="0"/>
              </a:rPr>
              <a:t>Math Club 2/13/2012</a:t>
            </a:r>
            <a:endParaRPr lang="fr-FR" sz="2000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2.wikia.nocookie.net/__cb20110716010307/happytreefriends/images/3/3c/Handy_Road_Pai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754" y="4642773"/>
            <a:ext cx="3456384" cy="221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44450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solidFill>
                  <a:schemeClr val="bg1"/>
                </a:solidFill>
                <a:latin typeface="Verdana" pitchFamily="34" charset="0"/>
              </a:rPr>
              <a:t>Big</a:t>
            </a:r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 O Notation</a:t>
            </a:r>
            <a:endParaRPr lang="fr-FR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51403" y="1556792"/>
            <a:ext cx="7881037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CA" sz="1400" b="1" dirty="0" err="1">
                <a:solidFill>
                  <a:srgbClr val="003200"/>
                </a:solidFill>
                <a:latin typeface="Verdana" pitchFamily="34" charset="0"/>
              </a:rPr>
              <a:t>Shlemiel</a:t>
            </a:r>
            <a:r>
              <a:rPr lang="en-CA" sz="1400" b="1" dirty="0">
                <a:solidFill>
                  <a:srgbClr val="003200"/>
                </a:solidFill>
                <a:latin typeface="Verdana" pitchFamily="34" charset="0"/>
              </a:rPr>
              <a:t> gets a job as a street painter, painting the dotted lines down the middle of the road. On the first day he takes a can of paint out to the road and finishes 300 yards of the road. "That's pretty good!" says his boss, "you're a fast worker!" and pays him a kopeck.</a:t>
            </a:r>
          </a:p>
          <a:p>
            <a:pPr algn="just"/>
            <a:endParaRPr lang="en-CA" sz="1400" b="1" dirty="0">
              <a:solidFill>
                <a:srgbClr val="003200"/>
              </a:solidFill>
              <a:latin typeface="Verdana" pitchFamily="34" charset="0"/>
            </a:endParaRPr>
          </a:p>
          <a:p>
            <a:pPr algn="just"/>
            <a:r>
              <a:rPr lang="en-CA" sz="1400" b="1" dirty="0">
                <a:solidFill>
                  <a:srgbClr val="003200"/>
                </a:solidFill>
                <a:latin typeface="Verdana" pitchFamily="34" charset="0"/>
              </a:rPr>
              <a:t>The next day </a:t>
            </a:r>
            <a:r>
              <a:rPr lang="en-CA" sz="1400" b="1" dirty="0" err="1">
                <a:solidFill>
                  <a:srgbClr val="003200"/>
                </a:solidFill>
                <a:latin typeface="Verdana" pitchFamily="34" charset="0"/>
              </a:rPr>
              <a:t>Shlemiel</a:t>
            </a:r>
            <a:r>
              <a:rPr lang="en-CA" sz="1400" b="1" dirty="0">
                <a:solidFill>
                  <a:srgbClr val="003200"/>
                </a:solidFill>
                <a:latin typeface="Verdana" pitchFamily="34" charset="0"/>
              </a:rPr>
              <a:t> only gets 150 yards done. "Well, that's not nearly as good as yesterday, but you're still a fast worker. 150 yards is respectable," and pays him a kopeck.</a:t>
            </a:r>
          </a:p>
          <a:p>
            <a:pPr algn="just"/>
            <a:endParaRPr lang="en-CA" sz="1400" b="1" dirty="0">
              <a:solidFill>
                <a:srgbClr val="003200"/>
              </a:solidFill>
              <a:latin typeface="Verdana" pitchFamily="34" charset="0"/>
            </a:endParaRPr>
          </a:p>
          <a:p>
            <a:pPr algn="just"/>
            <a:r>
              <a:rPr lang="en-CA" sz="1400" b="1" dirty="0">
                <a:solidFill>
                  <a:srgbClr val="003200"/>
                </a:solidFill>
                <a:latin typeface="Verdana" pitchFamily="34" charset="0"/>
              </a:rPr>
              <a:t>The next day </a:t>
            </a:r>
            <a:r>
              <a:rPr lang="en-CA" sz="1400" b="1" dirty="0" err="1">
                <a:solidFill>
                  <a:srgbClr val="003200"/>
                </a:solidFill>
                <a:latin typeface="Verdana" pitchFamily="34" charset="0"/>
              </a:rPr>
              <a:t>Shlemiel</a:t>
            </a:r>
            <a:r>
              <a:rPr lang="en-CA" sz="1400" b="1" dirty="0">
                <a:solidFill>
                  <a:srgbClr val="003200"/>
                </a:solidFill>
                <a:latin typeface="Verdana" pitchFamily="34" charset="0"/>
              </a:rPr>
              <a:t> paints 30 yards of the road. "Only 30!" shouts his boss. "That's unacceptable! On the first day you did ten times that much work! What's going on?"</a:t>
            </a:r>
          </a:p>
          <a:p>
            <a:pPr algn="just"/>
            <a:endParaRPr lang="en-CA" sz="1400" b="1" dirty="0">
              <a:solidFill>
                <a:srgbClr val="003200"/>
              </a:solidFill>
              <a:latin typeface="Verdana" pitchFamily="34" charset="0"/>
            </a:endParaRPr>
          </a:p>
          <a:p>
            <a:pPr algn="just"/>
            <a:r>
              <a:rPr lang="en-CA" sz="1400" b="1" dirty="0">
                <a:solidFill>
                  <a:srgbClr val="003200"/>
                </a:solidFill>
                <a:latin typeface="Verdana" pitchFamily="34" charset="0"/>
              </a:rPr>
              <a:t>"I can't help it," says </a:t>
            </a:r>
            <a:r>
              <a:rPr lang="en-CA" sz="1400" b="1" dirty="0" err="1">
                <a:solidFill>
                  <a:srgbClr val="003200"/>
                </a:solidFill>
                <a:latin typeface="Verdana" pitchFamily="34" charset="0"/>
              </a:rPr>
              <a:t>Shlemiel</a:t>
            </a:r>
            <a:r>
              <a:rPr lang="en-CA" sz="1400" b="1" dirty="0">
                <a:solidFill>
                  <a:srgbClr val="003200"/>
                </a:solidFill>
                <a:latin typeface="Verdana" pitchFamily="34" charset="0"/>
              </a:rPr>
              <a:t>. "Every day I get farther and farther away from the paint can!"</a:t>
            </a:r>
          </a:p>
          <a:p>
            <a:pPr algn="just"/>
            <a:endParaRPr lang="en-CA" sz="1400" b="1" dirty="0" err="1">
              <a:solidFill>
                <a:srgbClr val="0032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44450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solidFill>
                  <a:schemeClr val="bg1"/>
                </a:solidFill>
                <a:latin typeface="Verdana" pitchFamily="34" charset="0"/>
              </a:rPr>
              <a:t>Big</a:t>
            </a:r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 O Notation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651403" y="1556792"/>
                <a:ext cx="7881037" cy="3529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We use Big-O notation to describe how long it takes to do a task, in relation to the “size” of the task.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𝑶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𝟏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 means that no matter how big a task is, it takes the same amount of time to do.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𝑶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 means that the time it takes to do something varies directly with its size.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𝑶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rgbClr val="0032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rgbClr val="00320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rgbClr val="0032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 means that if the size of the task increases by 2, then it takes 4 times the time to do.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And so on…</a:t>
                </a:r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403" y="1556792"/>
                <a:ext cx="7881037" cy="3529013"/>
              </a:xfrm>
              <a:prstGeom prst="rect">
                <a:avLst/>
              </a:prstGeom>
              <a:blipFill rotWithShape="1">
                <a:blip r:embed="rId2"/>
                <a:stretch>
                  <a:fillRect l="-696" t="-864" r="-7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249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44450"/>
            <a:ext cx="51796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First </a:t>
            </a:r>
            <a:r>
              <a:rPr lang="fr-FR" sz="3200" b="1" dirty="0" err="1" smtClean="0">
                <a:solidFill>
                  <a:schemeClr val="bg1"/>
                </a:solidFill>
                <a:latin typeface="Verdana" pitchFamily="34" charset="0"/>
              </a:rPr>
              <a:t>attempt</a:t>
            </a:r>
            <a:r>
              <a:rPr lang="fr-FR" sz="3200" b="1" dirty="0" smtClean="0">
                <a:solidFill>
                  <a:schemeClr val="bg1"/>
                </a:solidFill>
                <a:latin typeface="Verdana" pitchFamily="34" charset="0"/>
              </a:rPr>
              <a:t>: </a:t>
            </a:r>
            <a:r>
              <a:rPr lang="fr-FR" sz="3200" b="1" dirty="0" err="1" smtClean="0">
                <a:solidFill>
                  <a:schemeClr val="bg1"/>
                </a:solidFill>
                <a:latin typeface="Verdana" pitchFamily="34" charset="0"/>
              </a:rPr>
              <a:t>Gravity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651403" y="1556792"/>
                <a:ext cx="7881037" cy="3529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We want to sort a deck of cards.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So we toss all the cards in the air, pick them all up, and see if it’s sorted.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If it’s not sorted, repeat.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Question is, how long does this take?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!</m:t>
                    </m:r>
                  </m:oMath>
                </a14:m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 </a:t>
                </a:r>
                <a:r>
                  <a:rPr lang="en-CA" sz="2000" b="1" dirty="0">
                    <a:solidFill>
                      <a:srgbClr val="003200"/>
                    </a:solidFill>
                    <a:latin typeface="Verdana" pitchFamily="34" charset="0"/>
                  </a:rPr>
                  <a:t>a</a:t>
                </a: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rrangements, and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 time to check one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Answer: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𝑶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×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!)</m:t>
                    </m:r>
                  </m:oMath>
                </a14:m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403" y="1556792"/>
                <a:ext cx="7881037" cy="3529013"/>
              </a:xfrm>
              <a:prstGeom prst="rect">
                <a:avLst/>
              </a:prstGeom>
              <a:blipFill rotWithShape="1">
                <a:blip r:embed="rId2"/>
                <a:stretch>
                  <a:fillRect l="-696" t="-864" r="-7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71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44450"/>
            <a:ext cx="62985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Verdana" pitchFamily="34" charset="0"/>
              </a:rPr>
              <a:t>Second </a:t>
            </a:r>
            <a:r>
              <a:rPr lang="fr-FR" sz="2800" b="1" dirty="0" err="1" smtClean="0">
                <a:solidFill>
                  <a:schemeClr val="bg1"/>
                </a:solidFill>
                <a:latin typeface="Verdana" pitchFamily="34" charset="0"/>
              </a:rPr>
              <a:t>attempt</a:t>
            </a:r>
            <a:r>
              <a:rPr lang="fr-FR" sz="2800" b="1" dirty="0" smtClean="0">
                <a:solidFill>
                  <a:schemeClr val="bg1"/>
                </a:solidFill>
                <a:latin typeface="Verdana" pitchFamily="34" charset="0"/>
              </a:rPr>
              <a:t>: </a:t>
            </a:r>
            <a:r>
              <a:rPr lang="fr-FR" sz="2800" b="1" dirty="0" err="1" smtClean="0">
                <a:solidFill>
                  <a:schemeClr val="bg1"/>
                </a:solidFill>
                <a:latin typeface="Verdana" pitchFamily="34" charset="0"/>
              </a:rPr>
              <a:t>Insetion</a:t>
            </a:r>
            <a:r>
              <a:rPr lang="fr-FR" sz="2800" b="1" dirty="0" smtClean="0">
                <a:solidFill>
                  <a:schemeClr val="bg1"/>
                </a:solidFill>
                <a:latin typeface="Verdana" pitchFamily="34" charset="0"/>
              </a:rPr>
              <a:t> Sort</a:t>
            </a:r>
            <a:endParaRPr lang="fr-F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683568" y="1556792"/>
                <a:ext cx="7881037" cy="3529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How would a human sort the list of cards?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Start with an empty deck, each time choose the smallest card that’s left and add it to the end of the deck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Complexity: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𝑶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CA" sz="2000" b="1" i="1" smtClean="0">
                            <a:solidFill>
                              <a:srgbClr val="0032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CA" sz="2000" b="1" i="1" smtClean="0">
                            <a:solidFill>
                              <a:srgbClr val="00320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rgbClr val="0032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1556792"/>
                <a:ext cx="7881037" cy="3529013"/>
              </a:xfrm>
              <a:prstGeom prst="rect">
                <a:avLst/>
              </a:prstGeom>
              <a:blipFill rotWithShape="1">
                <a:blip r:embed="rId2"/>
                <a:stretch>
                  <a:fillRect l="-619" t="-864" r="-8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029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44450"/>
            <a:ext cx="54457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 b="1" dirty="0" err="1" smtClean="0">
                <a:solidFill>
                  <a:schemeClr val="bg1"/>
                </a:solidFill>
                <a:latin typeface="Verdana" pitchFamily="34" charset="0"/>
              </a:rPr>
              <a:t>Third</a:t>
            </a:r>
            <a:r>
              <a:rPr lang="fr-FR" sz="28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fr-FR" sz="2800" b="1" dirty="0" err="1" smtClean="0">
                <a:solidFill>
                  <a:schemeClr val="bg1"/>
                </a:solidFill>
                <a:latin typeface="Verdana" pitchFamily="34" charset="0"/>
              </a:rPr>
              <a:t>attempt</a:t>
            </a:r>
            <a:r>
              <a:rPr lang="fr-FR" sz="2800" b="1" dirty="0" smtClean="0">
                <a:solidFill>
                  <a:schemeClr val="bg1"/>
                </a:solidFill>
                <a:latin typeface="Verdana" pitchFamily="34" charset="0"/>
              </a:rPr>
              <a:t>: </a:t>
            </a:r>
            <a:r>
              <a:rPr lang="fr-FR" sz="2800" b="1" dirty="0" err="1" smtClean="0">
                <a:solidFill>
                  <a:schemeClr val="bg1"/>
                </a:solidFill>
                <a:latin typeface="Verdana" pitchFamily="34" charset="0"/>
              </a:rPr>
              <a:t>Merge</a:t>
            </a:r>
            <a:r>
              <a:rPr lang="fr-FR" sz="2800" b="1" dirty="0" smtClean="0">
                <a:solidFill>
                  <a:schemeClr val="bg1"/>
                </a:solidFill>
                <a:latin typeface="Verdana" pitchFamily="34" charset="0"/>
              </a:rPr>
              <a:t> Sort</a:t>
            </a:r>
            <a:endParaRPr lang="fr-F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683568" y="1556792"/>
                <a:ext cx="7881037" cy="3529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Suppose that you have two part-decks that were already sorted (maybe with insertion sort)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It’s easy to combine the two decks into one single sorted deck!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Complexity: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𝑶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(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 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𝒍𝒐𝒈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 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𝒏</m:t>
                    </m:r>
                    <m:r>
                      <a:rPr lang="en-CA" sz="2000" b="1" i="1" smtClean="0">
                        <a:solidFill>
                          <a:srgbClr val="0032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1556792"/>
                <a:ext cx="7881037" cy="3529013"/>
              </a:xfrm>
              <a:prstGeom prst="rect">
                <a:avLst/>
              </a:prstGeom>
              <a:blipFill rotWithShape="1">
                <a:blip r:embed="rId2"/>
                <a:stretch>
                  <a:fillRect l="-619" t="-864" r="-8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06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44450"/>
            <a:ext cx="75488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Verdana" pitchFamily="34" charset="0"/>
              </a:rPr>
              <a:t>Best </a:t>
            </a:r>
            <a:r>
              <a:rPr lang="fr-FR" sz="2400" b="1" dirty="0" err="1" smtClean="0">
                <a:solidFill>
                  <a:schemeClr val="bg1"/>
                </a:solidFill>
                <a:latin typeface="Verdana" pitchFamily="34" charset="0"/>
              </a:rPr>
              <a:t>yet</a:t>
            </a:r>
            <a:r>
              <a:rPr lang="fr-FR" sz="2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  <a:latin typeface="Verdana" pitchFamily="34" charset="0"/>
              </a:rPr>
              <a:t>attempt</a:t>
            </a:r>
            <a:r>
              <a:rPr lang="fr-FR" sz="2400" b="1" dirty="0" smtClean="0">
                <a:solidFill>
                  <a:schemeClr val="bg1"/>
                </a:solidFill>
                <a:latin typeface="Verdana" pitchFamily="34" charset="0"/>
              </a:rPr>
              <a:t>: </a:t>
            </a:r>
            <a:r>
              <a:rPr lang="fr-FR" sz="2400" b="1" dirty="0" err="1" smtClean="0">
                <a:solidFill>
                  <a:schemeClr val="bg1"/>
                </a:solidFill>
                <a:latin typeface="Verdana" pitchFamily="34" charset="0"/>
              </a:rPr>
              <a:t>Gravity</a:t>
            </a:r>
            <a:r>
              <a:rPr lang="fr-FR" sz="2400" b="1" dirty="0" smtClean="0">
                <a:solidFill>
                  <a:schemeClr val="bg1"/>
                </a:solidFill>
                <a:latin typeface="Verdana" pitchFamily="34" charset="0"/>
              </a:rPr>
              <a:t> (a </a:t>
            </a:r>
            <a:r>
              <a:rPr lang="fr-FR" sz="2400" b="1" dirty="0" err="1" smtClean="0">
                <a:solidFill>
                  <a:schemeClr val="bg1"/>
                </a:solidFill>
                <a:latin typeface="Verdana" pitchFamily="34" charset="0"/>
              </a:rPr>
              <a:t>different</a:t>
            </a:r>
            <a:r>
              <a:rPr lang="fr-FR" sz="2400" b="1" dirty="0" smtClean="0">
                <a:solidFill>
                  <a:schemeClr val="bg1"/>
                </a:solidFill>
                <a:latin typeface="Verdana" pitchFamily="34" charset="0"/>
              </a:rPr>
              <a:t> one)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683568" y="1556792"/>
                <a:ext cx="7881037" cy="3529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Suppose you want to sort the integers [2,4,1,3,3]</a:t>
                </a: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en-CA" sz="2000" b="1" dirty="0" smtClean="0">
                  <a:solidFill>
                    <a:srgbClr val="003200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en-CA" sz="2000" b="1" dirty="0" smtClean="0">
                  <a:solidFill>
                    <a:srgbClr val="003200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en-CA" sz="2000" b="1" dirty="0" smtClean="0">
                  <a:solidFill>
                    <a:srgbClr val="003200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  <a:p>
                <a:pPr marL="342900" indent="-342900" algn="just">
                  <a:buFont typeface="Arial" pitchFamily="34" charset="0"/>
                  <a:buChar char="•"/>
                </a:pPr>
                <a:r>
                  <a:rPr lang="en-CA" sz="2000" b="1" dirty="0" smtClean="0">
                    <a:solidFill>
                      <a:srgbClr val="003200"/>
                    </a:solidFill>
                    <a:latin typeface="Verdana" pitchFamily="34" charset="0"/>
                  </a:rPr>
                  <a:t>Complexity: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CA" sz="2000" b="1" i="1" smtClean="0">
                            <a:solidFill>
                              <a:srgbClr val="0032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CA" sz="2000" b="1" i="1" smtClean="0">
                            <a:solidFill>
                              <a:srgbClr val="003200"/>
                            </a:solidFill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endParaRPr lang="en-CA" sz="2000" b="1" dirty="0">
                  <a:solidFill>
                    <a:srgbClr val="003200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08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1556792"/>
                <a:ext cx="7881037" cy="3529013"/>
              </a:xfrm>
              <a:prstGeom prst="rect">
                <a:avLst/>
              </a:prstGeom>
              <a:blipFill rotWithShape="1">
                <a:blip r:embed="rId2"/>
                <a:stretch>
                  <a:fillRect l="-619" t="-8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upload.wikimedia.org/wikipedia/commons/thumb/c/cf/BeadSort-Figure1.svg/220px-BeadSort-Figure1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318" y="2132855"/>
            <a:ext cx="20955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9/92/BeadSort-Figure2.svg/220px-BeadSort-Figure2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67916"/>
            <a:ext cx="20955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0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472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2009-03-23T15:23:24Z</dcterms:created>
  <dcterms:modified xsi:type="dcterms:W3CDTF">2012-02-12T06:57:38Z</dcterms:modified>
</cp:coreProperties>
</file>