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9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06EBDC-A9D9-41A4-AB2A-69070C19597A}" type="datetimeFigureOut">
              <a:rPr lang="en-CA" smtClean="0"/>
              <a:t>11/29/2010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92CD8D-84B7-4DFB-80C5-BF939ABEB78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Wise Wood Math Club 11/29/2010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COMC 2010 Unofficial Solutions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185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1a. Find C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91194"/>
              </p:ext>
            </p:extLst>
          </p:nvPr>
        </p:nvGraphicFramePr>
        <p:xfrm>
          <a:off x="838200" y="990600"/>
          <a:ext cx="3240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/>
                <a:gridCol w="1080000"/>
                <a:gridCol w="108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0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1b. Find n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6752"/>
              </p:ext>
            </p:extLst>
          </p:nvPr>
        </p:nvGraphicFramePr>
        <p:xfrm>
          <a:off x="838200" y="990600"/>
          <a:ext cx="4320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/>
                <a:gridCol w="1080000"/>
                <a:gridCol w="1080000"/>
                <a:gridCol w="108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5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1c. Find P+Q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57467"/>
              </p:ext>
            </p:extLst>
          </p:nvPr>
        </p:nvGraphicFramePr>
        <p:xfrm>
          <a:off x="838200" y="990600"/>
          <a:ext cx="5400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Q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Q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4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1" y="457200"/>
                <a:ext cx="8686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2a. Parabola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𝑦</m:t>
                    </m:r>
                    <m:r>
                      <a:rPr lang="en-CA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−4</m:t>
                    </m:r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+12</m:t>
                    </m:r>
                  </m:oMath>
                </a14:m>
                <a:r>
                  <a:rPr lang="en-CA" dirty="0" smtClean="0"/>
                  <a:t> intersects line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𝑦</m:t>
                    </m:r>
                    <m:r>
                      <a:rPr lang="en-CA" b="0" i="1" smtClean="0">
                        <a:latin typeface="Cambria Math"/>
                      </a:rPr>
                      <m:t>=−2</m:t>
                    </m:r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+20</m:t>
                    </m:r>
                  </m:oMath>
                </a14:m>
                <a:r>
                  <a:rPr lang="en-CA" dirty="0" smtClean="0"/>
                  <a:t> at A and B. Find the coordinates of A and B.</a:t>
                </a:r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457200"/>
                <a:ext cx="86868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61" t="-5660" b="-1320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4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2b. Find the midpoint M of AB.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89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1" y="457200"/>
                <a:ext cx="8686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2c. A line parallel to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𝑦</m:t>
                    </m:r>
                    <m:r>
                      <a:rPr lang="en-CA" b="0" i="1" smtClean="0">
                        <a:latin typeface="Cambria Math"/>
                      </a:rPr>
                      <m:t>=−2</m:t>
                    </m:r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+20</m:t>
                    </m:r>
                  </m:oMath>
                </a14:m>
                <a:r>
                  <a:rPr lang="en-CA" dirty="0" smtClean="0"/>
                  <a:t> intersects the parabola at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𝑝</m:t>
                        </m:r>
                        <m:r>
                          <a:rPr lang="en-CA" b="0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CA" b="0" i="1" smtClean="0">
                            <a:latin typeface="Cambria Math"/>
                          </a:rPr>
                          <m:t>−4</m:t>
                        </m:r>
                        <m:r>
                          <a:rPr lang="en-CA" b="0" i="1" smtClean="0">
                            <a:latin typeface="Cambria Math"/>
                          </a:rPr>
                          <m:t>𝑝</m:t>
                        </m:r>
                        <m:r>
                          <a:rPr lang="en-CA" b="0" i="1" smtClean="0">
                            <a:latin typeface="Cambria Math"/>
                          </a:rPr>
                          <m:t>+12</m:t>
                        </m:r>
                      </m:e>
                    </m:d>
                  </m:oMath>
                </a14:m>
                <a:r>
                  <a:rPr lang="en-CA" dirty="0" smtClean="0"/>
                  <a:t> and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𝑄</m:t>
                    </m:r>
                    <m:r>
                      <a:rPr lang="en-CA" b="0" i="1" smtClean="0">
                        <a:latin typeface="Cambria Math"/>
                      </a:rPr>
                      <m:t>(</m:t>
                    </m:r>
                    <m:r>
                      <a:rPr lang="en-CA" b="0" i="1" smtClean="0">
                        <a:latin typeface="Cambria Math"/>
                      </a:rPr>
                      <m:t>𝑞</m:t>
                    </m:r>
                    <m:r>
                      <a:rPr lang="en-CA" b="0" i="1" smtClean="0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−4</m:t>
                    </m:r>
                    <m:r>
                      <a:rPr lang="en-CA" b="0" i="1" smtClean="0">
                        <a:latin typeface="Cambria Math"/>
                      </a:rPr>
                      <m:t>𝑞</m:t>
                    </m:r>
                    <m:r>
                      <a:rPr lang="en-CA" b="0" i="1" smtClean="0">
                        <a:latin typeface="Cambria Math"/>
                      </a:rPr>
                      <m:t>+12)</m:t>
                    </m:r>
                  </m:oMath>
                </a14:m>
                <a:r>
                  <a:rPr lang="en-CA" dirty="0" smtClean="0"/>
                  <a:t>. Prove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𝑝</m:t>
                    </m:r>
                    <m:r>
                      <a:rPr lang="en-CA" b="0" i="1" smtClean="0">
                        <a:latin typeface="Cambria Math"/>
                      </a:rPr>
                      <m:t>+</m:t>
                    </m:r>
                    <m:r>
                      <a:rPr lang="en-CA" b="0" i="1" smtClean="0">
                        <a:latin typeface="Cambria Math"/>
                      </a:rPr>
                      <m:t>𝑞</m:t>
                    </m:r>
                    <m:r>
                      <a:rPr lang="en-CA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CA" dirty="0" smtClean="0"/>
                  <a:t>.</a:t>
                </a:r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457200"/>
                <a:ext cx="86868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61" t="-5660" b="-1320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1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2d. N is the midpoint of PQ. Explain why MN is vertical.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39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3a. O is the center of the circle with diameter AC, radius 1. B is a point on the circle and AB is extended to P with BP=1. Let S be the set of points P. If U is in S and UO is perpendicular to AC, find UO.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318135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6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3b. V is in S and VC is perpendicular to AC. Find VC.</a:t>
            </a:r>
            <a:endParaRPr lang="en-CA" dirty="0"/>
          </a:p>
        </p:txBody>
      </p:sp>
      <p:pic>
        <p:nvPicPr>
          <p:cNvPr id="1026" name="Picture 2" descr="File:Power point simpl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4" y="1676400"/>
            <a:ext cx="41148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534531" y="4724399"/>
                <a:ext cx="23251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/>
                        </a:rPr>
                        <m:t>𝑃</m:t>
                      </m:r>
                      <m:sSup>
                        <m:sSupPr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CA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CA" sz="2400" b="0" i="1" smtClean="0">
                          <a:latin typeface="Cambria Math"/>
                        </a:rPr>
                        <m:t>=</m:t>
                      </m:r>
                      <m:r>
                        <a:rPr lang="en-CA" sz="2400" b="0" i="1" smtClean="0">
                          <a:latin typeface="Cambria Math"/>
                        </a:rPr>
                        <m:t>𝑃𝑀</m:t>
                      </m:r>
                      <m:r>
                        <a:rPr lang="en-CA" sz="2400" b="0" i="1" smtClean="0">
                          <a:latin typeface="Cambria Math"/>
                        </a:rPr>
                        <m:t>⋅</m:t>
                      </m:r>
                      <m:r>
                        <a:rPr lang="en-CA" sz="2400" b="0" i="1" smtClean="0">
                          <a:latin typeface="Cambria Math"/>
                        </a:rPr>
                        <m:t>𝑃𝑁</m:t>
                      </m:r>
                    </m:oMath>
                  </m:oMathPara>
                </a14:m>
                <a:endParaRPr lang="en-CA" sz="2400" b="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531" y="4724399"/>
                <a:ext cx="232512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19400" y="1143000"/>
            <a:ext cx="375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Power of a Point Theorem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21819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3b. V is in S and VC is perpendicular to AC. Find VC.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05752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1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457200"/>
                <a:ext cx="2176045" cy="5227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1.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CA" b="0" i="1" smtClean="0">
                                    <a:latin typeface="Cambria Math"/>
                                  </a:rPr>
                                  <m:t>9+5</m:t>
                                </m:r>
                              </m:e>
                            </m:d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CA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CA" b="0" i="1" smtClean="0">
                                    <a:latin typeface="Cambria Math"/>
                                  </a:rPr>
                                  <m:t>9−5</m:t>
                                </m:r>
                              </m:e>
                            </m:d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9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×5</m:t>
                        </m:r>
                      </m:den>
                    </m:f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7200"/>
                <a:ext cx="2176045" cy="522707"/>
              </a:xfrm>
              <a:prstGeom prst="rect">
                <a:avLst/>
              </a:prstGeom>
              <a:blipFill rotWithShape="1">
                <a:blip r:embed="rId2"/>
                <a:stretch>
                  <a:fillRect l="-2241" b="-465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0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3c. Do all points in S lie on one circle?</a:t>
            </a:r>
            <a:endParaRPr lang="en-CA" dirty="0"/>
          </a:p>
        </p:txBody>
      </p:sp>
      <p:pic>
        <p:nvPicPr>
          <p:cNvPr id="4098" name="Picture 2" descr="File:Ptolemy Theorem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22" y="1430830"/>
            <a:ext cx="4391354" cy="439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8507" y="5822184"/>
            <a:ext cx="5479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00" dirty="0" smtClean="0"/>
              <a:t>(AB)(CD) + (AD)(BC) = (AC)(BD)</a:t>
            </a:r>
            <a:endParaRPr lang="en-CA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3452104" y="990600"/>
            <a:ext cx="239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Ptolemy’s Theorem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2378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3c. Do all points in S lie on one circle?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287923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b="1" dirty="0" smtClean="0"/>
              <a:t>NO.</a:t>
            </a:r>
            <a:endParaRPr lang="en-CA" sz="40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6" y="1271587"/>
            <a:ext cx="41433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59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1" y="457200"/>
                <a:ext cx="8686800" cy="51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4a.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  <m:r>
                          <a:rPr lang="en-CA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CA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CA" b="0" i="0" smtClean="0">
                        <a:latin typeface="Cambria Math"/>
                      </a:rPr>
                      <m:t>−</m:t>
                    </m:r>
                    <m:d>
                      <m:dPr>
                        <m:begChr m:val="⌊"/>
                        <m:endChr m:val="⌋"/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  <m:r>
                          <a:rPr lang="en-CA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CA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CA" b="0" i="1" smtClean="0">
                        <a:latin typeface="Cambria Math"/>
                      </a:rPr>
                      <m:t>, </m:t>
                    </m:r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CA" dirty="0" smtClean="0"/>
                  <a:t>. Determine all x such that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CA" dirty="0" smtClean="0"/>
                  <a:t>.</a:t>
                </a:r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457200"/>
                <a:ext cx="8686800" cy="516873"/>
              </a:xfrm>
              <a:prstGeom prst="rect">
                <a:avLst/>
              </a:prstGeom>
              <a:blipFill rotWithShape="1">
                <a:blip r:embed="rId2"/>
                <a:stretch>
                  <a:fillRect l="-561" b="-117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7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457198"/>
                <a:ext cx="9071429" cy="4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4b. Suppose that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𝑎</m:t>
                        </m:r>
                        <m:r>
                          <a:rPr lang="en-CA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CA" dirty="0" smtClean="0"/>
                  <a:t> for some integer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𝑎</m:t>
                    </m:r>
                    <m:r>
                      <a:rPr lang="en-CA" b="0" i="1" smtClean="0">
                        <a:latin typeface="Cambria Math"/>
                      </a:rPr>
                      <m:t>&gt;1</m:t>
                    </m:r>
                  </m:oMath>
                </a14:m>
                <a:r>
                  <a:rPr lang="en-CA" dirty="0" smtClean="0"/>
                  <a:t>. Prove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CA" dirty="0" smtClean="0"/>
                  <a:t> but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CA" b="0" i="1" smtClean="0">
                        <a:latin typeface="Cambria Math"/>
                      </a:rPr>
                      <m:t>.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7198"/>
                <a:ext cx="9071429" cy="462947"/>
              </a:xfrm>
              <a:prstGeom prst="rect">
                <a:avLst/>
              </a:prstGeom>
              <a:blipFill rotWithShape="1">
                <a:blip r:embed="rId2"/>
                <a:stretch>
                  <a:fillRect l="-605" t="-1316" b="-526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3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1" y="457200"/>
                <a:ext cx="8686800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4c. Prove that there are infinitely many rational numbers u,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0&lt;</m:t>
                    </m:r>
                    <m:r>
                      <a:rPr lang="en-CA" b="0" i="1" smtClean="0">
                        <a:latin typeface="Cambria Math"/>
                      </a:rPr>
                      <m:t>𝑢</m:t>
                    </m:r>
                    <m:r>
                      <a:rPr lang="en-CA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CA" dirty="0" smtClean="0"/>
                  <a:t>, so that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𝑢</m:t>
                    </m:r>
                    <m:r>
                      <a:rPr lang="en-CA" b="0" i="1" smtClean="0">
                        <a:latin typeface="Cambria Math"/>
                      </a:rPr>
                      <m:t>, </m:t>
                    </m:r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, </m:t>
                    </m:r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e>
                    </m:d>
                  </m:oMath>
                </a14:m>
                <a:r>
                  <a:rPr lang="en-CA" dirty="0" smtClean="0"/>
                  <a:t> are all distinct and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e>
                    </m:d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CA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CA" b="0" i="1" smtClean="0">
                                    <a:latin typeface="Cambria Math"/>
                                  </a:rPr>
                                  <m:t>𝑢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CA" b="0" i="1" smtClean="0">
                        <a:latin typeface="Cambria Math"/>
                      </a:rPr>
                      <m:t>.</m:t>
                    </m:r>
                  </m:oMath>
                </a14:m>
                <a:endParaRPr lang="en-CA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457200"/>
                <a:ext cx="8686800" cy="783869"/>
              </a:xfrm>
              <a:prstGeom prst="rect">
                <a:avLst/>
              </a:prstGeom>
              <a:blipFill rotWithShape="1">
                <a:blip r:embed="rId2"/>
                <a:stretch>
                  <a:fillRect l="-561" t="-4651" b="-155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8" name="Picture 2" descr="http://webtutors.files.wordpress.com/2009/03/kid-math-blackboard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3160486" cy="316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5950" y="5182382"/>
            <a:ext cx="487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 don’t know how to do this problem either :(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088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457200"/>
                <a:ext cx="3635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2. Solve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8−</m:t>
                        </m:r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=8−(</m:t>
                    </m:r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−8)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7200"/>
                <a:ext cx="3635291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342" t="-9836" b="-2295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2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3. Three circles centered at O, CD passes through B, A, O. OA=2, OB=4, OC=6, then what is the area of the shaded region?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27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1" y="457200"/>
                <a:ext cx="8686800" cy="522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4. How many digits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(3.1×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r>
                          <a:rPr lang="en-CA" b="0" i="1" smtClean="0">
                            <a:latin typeface="Cambria Math"/>
                          </a:rPr>
                          <m:t>)(8×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  <m:r>
                          <a:rPr lang="en-CA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2×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457200"/>
                <a:ext cx="8686800" cy="522707"/>
              </a:xfrm>
              <a:prstGeom prst="rect">
                <a:avLst/>
              </a:prstGeom>
              <a:blipFill rotWithShape="1">
                <a:blip r:embed="rId2"/>
                <a:stretch>
                  <a:fillRect l="-561" b="-465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0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1" y="457200"/>
                <a:ext cx="868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5. What point on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𝑦</m:t>
                    </m:r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CA" dirty="0" smtClean="0"/>
                  <a:t> is closest to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𝑃</m:t>
                    </m:r>
                    <m:r>
                      <a:rPr lang="en-CA" b="0" i="1" smtClean="0">
                        <a:latin typeface="Cambria Math"/>
                      </a:rPr>
                      <m:t>(−3,9)</m:t>
                    </m:r>
                  </m:oMath>
                </a14:m>
                <a:r>
                  <a:rPr lang="en-CA" dirty="0" smtClean="0"/>
                  <a:t>?</a:t>
                </a:r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457200"/>
                <a:ext cx="86868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61" t="-9836" b="-2295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0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6. On a exam, the average of students who studied was 90%, the average of students who did not study was 40%, and the class average was 85%. What percentage of the class did not study?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69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57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7. ABCD is a rectangle, AB=20, BC=10, WA=KC=12, WB=KD=16, find WK.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295275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98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1" y="457200"/>
                <a:ext cx="868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8. Solve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CA" b="0" i="1" smtClean="0">
                            <a:latin typeface="Cambria Math"/>
                          </a:rPr>
                          <m:t>+3</m:t>
                        </m:r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  <m:r>
                          <a:rPr lang="en-CA" b="0" i="1" smtClean="0">
                            <a:latin typeface="Cambria Math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CA" b="0" i="1" smtClean="0">
                            <a:latin typeface="Cambria Math"/>
                          </a:rPr>
                          <m:t>−2</m:t>
                        </m:r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  <m:r>
                          <a:rPr lang="en-CA" b="0" i="1" smtClean="0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CA" b="0" i="1" smtClean="0">
                            <a:latin typeface="Cambria Math"/>
                          </a:rPr>
                          <m:t>−7</m:t>
                        </m:r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  <m:r>
                          <a:rPr lang="en-CA" b="0" i="1" smtClean="0">
                            <a:latin typeface="Cambria Math"/>
                          </a:rPr>
                          <m:t>+12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+24=0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457200"/>
                <a:ext cx="86868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61" t="-9836" b="-2295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78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212</TotalTime>
  <Words>665</Words>
  <Application>Microsoft Office PowerPoint</Application>
  <PresentationFormat>On-screen Show (4:3)</PresentationFormat>
  <Paragraphs>78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Slipstream</vt:lpstr>
      <vt:lpstr>COMC 2010 Unofficial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COMC 2010 Unofficial Solutions</dc:title>
  <dc:creator>Yuhong</dc:creator>
  <cp:lastModifiedBy>Bai</cp:lastModifiedBy>
  <cp:revision>45</cp:revision>
  <dcterms:created xsi:type="dcterms:W3CDTF">2010-11-28T16:18:16Z</dcterms:created>
  <dcterms:modified xsi:type="dcterms:W3CDTF">2010-11-29T19:27:19Z</dcterms:modified>
</cp:coreProperties>
</file>